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68" r:id="rId5"/>
    <p:sldId id="265" r:id="rId6"/>
    <p:sldId id="269" r:id="rId7"/>
    <p:sldId id="267" r:id="rId8"/>
    <p:sldId id="270" r:id="rId9"/>
    <p:sldId id="259" r:id="rId10"/>
    <p:sldId id="271" r:id="rId11"/>
    <p:sldId id="262" r:id="rId12"/>
    <p:sldId id="272" r:id="rId13"/>
    <p:sldId id="261" r:id="rId14"/>
    <p:sldId id="27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rdeep Dosanjh" initials="AD"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7.jpeg"/><Relationship Id="rId7" Type="http://schemas.openxmlformats.org/officeDocument/2006/relationships/image" Target="../media/image9.jpeg"/><Relationship Id="rId2" Type="http://schemas.openxmlformats.org/officeDocument/2006/relationships/hyperlink" Target="http://www.google.com/url?sa=i&amp;rct=j&amp;q=&amp;esrc=s&amp;frm=1&amp;source=images&amp;cd=&amp;cad=rja&amp;uact=8&amp;docid=sE8vw54AOEk4xM&amp;tbnid=HhmjSn-FU8iQHM:&amp;ved=0CAUQjRw&amp;url=http://commons.wikimedia.org/wiki/File:Candle_flame_(1).jpg&amp;ei=yCzzU4fpErDZ0QX3nYGICw&amp;psig=AFQjCNHDis7zoSY51gutueEZfAOqwBju4w&amp;ust=1408532024567381" TargetMode="External"/><Relationship Id="rId1" Type="http://schemas.openxmlformats.org/officeDocument/2006/relationships/slideLayout" Target="../slideLayouts/slideLayout6.xml"/><Relationship Id="rId6" Type="http://schemas.openxmlformats.org/officeDocument/2006/relationships/hyperlink" Target="http://www.google.co.uk/imgres?imgurl=http://www.mastersundaybulletins.com/blog/wp-content/gallery/summer-clip-art/prayer-requests.png&amp;imgrefurl=http://www.mastersundaybulletins.com/blog/clip-art-summer/&amp;h=276&amp;w=258&amp;tbnid=vPIasykIltkYkM:&amp;zoom=1&amp;docid=4ZJqLXCqWEWiUM&amp;ei=2_ovVNLULYXuaOThgogJ&amp;tbm=isch&amp;ved=0CBwQMygUMBQ4yAE&amp;iact=rc&amp;uact=3&amp;dur=505&amp;page=9&amp;start=213&amp;ndsp=27" TargetMode="External"/><Relationship Id="rId5" Type="http://schemas.openxmlformats.org/officeDocument/2006/relationships/image" Target="../media/image8.jpeg"/><Relationship Id="rId4" Type="http://schemas.openxmlformats.org/officeDocument/2006/relationships/hyperlink" Target="http://www.google.com/url?sa=i&amp;rct=j&amp;q=&amp;esrc=s&amp;frm=1&amp;source=images&amp;cd=&amp;cad=rja&amp;uact=8&amp;docid=BSKDQz-Z22ZjnM&amp;tbnid=oqq9RFjB_AO6LM:&amp;ved=0CAUQjRw&amp;url=http://pngimg.com/img/flowers/white_roses&amp;ei=Cy3zU_qlL9Cb1AX9voDwBA&amp;psig=AFQjCNH7iF_I5gEGuMLCsCQbwdrI6uEQmg&amp;ust=1408532090491383"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6.xml"/><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rcdow.org.uk/att/images/caritas/main%20post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314" y="114299"/>
            <a:ext cx="4700141" cy="6629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5950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LOVE IN ACTION: SIX PRINCIPLES </a:t>
            </a:r>
          </a:p>
        </p:txBody>
      </p:sp>
      <p:sp>
        <p:nvSpPr>
          <p:cNvPr id="3" name="Title 3"/>
          <p:cNvSpPr txBox="1">
            <a:spLocks/>
          </p:cNvSpPr>
          <p:nvPr/>
        </p:nvSpPr>
        <p:spPr>
          <a:xfrm>
            <a:off x="3886200" y="1436912"/>
            <a:ext cx="4876800" cy="4430488"/>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457200" indent="-457200">
              <a:buFont typeface="Arial" panose="020B0604020202020204" pitchFamily="34" charset="0"/>
              <a:buChar char="•"/>
            </a:pPr>
            <a:endParaRPr lang="en-GB" sz="3200" dirty="0"/>
          </a:p>
          <a:p>
            <a:endParaRPr lang="en-GB" sz="3200" dirty="0"/>
          </a:p>
          <a:p>
            <a:r>
              <a:rPr lang="en-GB" sz="3200" dirty="0"/>
              <a:t>DIGNITY</a:t>
            </a:r>
          </a:p>
          <a:p>
            <a:endParaRPr lang="en-GB" sz="3200" dirty="0"/>
          </a:p>
          <a:p>
            <a:r>
              <a:rPr lang="en-GB" sz="3200" dirty="0"/>
              <a:t>SOLIDARITY AND PEACE</a:t>
            </a:r>
          </a:p>
          <a:p>
            <a:endParaRPr lang="en-GB" sz="3200" dirty="0"/>
          </a:p>
          <a:p>
            <a:r>
              <a:rPr lang="en-GB" sz="3200" dirty="0"/>
              <a:t>OPTION FOR THE POOR</a:t>
            </a:r>
          </a:p>
          <a:p>
            <a:endParaRPr lang="en-GB" sz="3200" dirty="0"/>
          </a:p>
          <a:p>
            <a:r>
              <a:rPr lang="en-GB" sz="3200" dirty="0"/>
              <a:t>CARE OF CREATION</a:t>
            </a:r>
          </a:p>
          <a:p>
            <a:endParaRPr lang="en-GB" sz="3200" dirty="0"/>
          </a:p>
          <a:p>
            <a:r>
              <a:rPr lang="en-GB" sz="3200" dirty="0"/>
              <a:t>COMMUNITY AND PARTICIPATION</a:t>
            </a:r>
          </a:p>
          <a:p>
            <a:endParaRPr lang="en-GB" sz="3200" dirty="0"/>
          </a:p>
          <a:p>
            <a:r>
              <a:rPr lang="en-GB" sz="3200" dirty="0"/>
              <a:t>DIGNITY OF WORKERS</a:t>
            </a:r>
          </a:p>
          <a:p>
            <a:endParaRPr lang="en-GB" sz="3200" dirty="0"/>
          </a:p>
          <a:p>
            <a:endParaRPr lang="en-GB" sz="3200" dirty="0"/>
          </a:p>
          <a:p>
            <a:pPr marL="457200" indent="-457200">
              <a:buFont typeface="Arial" panose="020B0604020202020204" pitchFamily="34" charset="0"/>
              <a:buChar char="•"/>
            </a:pPr>
            <a:endParaRPr lang="en-GB" sz="3200" dirty="0"/>
          </a:p>
        </p:txBody>
      </p:sp>
      <p:pic>
        <p:nvPicPr>
          <p:cNvPr id="1026" name="Picture 2" descr="http://rcdow.org.uk/att/images/caritas/lia%20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7554" y="1676399"/>
            <a:ext cx="3728646" cy="3760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2669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DIGNITY</a:t>
            </a:r>
          </a:p>
        </p:txBody>
      </p:sp>
      <p:sp>
        <p:nvSpPr>
          <p:cNvPr id="3" name="Title 3"/>
          <p:cNvSpPr txBox="1">
            <a:spLocks/>
          </p:cNvSpPr>
          <p:nvPr/>
        </p:nvSpPr>
        <p:spPr>
          <a:xfrm>
            <a:off x="457200" y="55626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dirty="0"/>
              <a:t>“All people enjoy an equal dignity, all are loved by God.” – Pope Francis</a:t>
            </a:r>
          </a:p>
        </p:txBody>
      </p:sp>
      <p:pic>
        <p:nvPicPr>
          <p:cNvPr id="2050" name="Picture 2" descr="http://www.caritas.org.nz/sites/default/files/styles/responsive/public/images/banners_665x260-human%20dignity.jpg?itok=dIpEjS3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838" y="1600200"/>
            <a:ext cx="8770323"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79607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33A2EE1-10BC-4181-B7AA-F13613435972}"/>
              </a:ext>
            </a:extLst>
          </p:cNvPr>
          <p:cNvSpPr/>
          <p:nvPr/>
        </p:nvSpPr>
        <p:spPr>
          <a:xfrm>
            <a:off x="0" y="76200"/>
            <a:ext cx="9144000" cy="3599703"/>
          </a:xfrm>
          <a:prstGeom prst="rect">
            <a:avLst/>
          </a:prstGeom>
        </p:spPr>
        <p:txBody>
          <a:bodyPr wrap="square">
            <a:spAutoFit/>
          </a:bodyPr>
          <a:lstStyle/>
          <a:p>
            <a:pPr algn="ctr">
              <a:lnSpc>
                <a:spcPct val="115000"/>
              </a:lnSpc>
              <a:spcAft>
                <a:spcPts val="1000"/>
              </a:spcAft>
            </a:pPr>
            <a:r>
              <a:rPr lang="en-GB" sz="2400" dirty="0">
                <a:latin typeface="+mj-lt"/>
                <a:ea typeface="Calibri" panose="020F0502020204030204" pitchFamily="34" charset="0"/>
                <a:cs typeface="Times New Roman" panose="02020603050405020304" pitchFamily="18" charset="0"/>
              </a:rPr>
              <a:t>These are some of the ways in which we have highlighted the importance of Dignity:</a:t>
            </a:r>
            <a:r>
              <a:rPr lang="en-GB" dirty="0">
                <a:latin typeface="+mj-lt"/>
                <a:ea typeface="Calibri" panose="020F0502020204030204" pitchFamily="34" charset="0"/>
                <a:cs typeface="Times New Roman" panose="02020603050405020304" pitchFamily="18" charset="0"/>
              </a:rPr>
              <a:t> </a:t>
            </a:r>
            <a:endParaRPr lang="en-GB" sz="1400" dirty="0">
              <a:latin typeface="+mj-lt"/>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dirty="0">
                <a:latin typeface="+mj-lt"/>
                <a:ea typeface="Calibri" panose="020F0502020204030204" pitchFamily="34" charset="0"/>
                <a:cs typeface="Times New Roman" panose="02020603050405020304" pitchFamily="18" charset="0"/>
              </a:rPr>
              <a:t>Celebrate self-confidence and build self-esteem. </a:t>
            </a:r>
            <a:endParaRPr lang="en-GB" sz="1400" dirty="0">
              <a:latin typeface="+mj-lt"/>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dirty="0">
                <a:latin typeface="+mj-lt"/>
                <a:ea typeface="Calibri" panose="020F0502020204030204" pitchFamily="34" charset="0"/>
                <a:cs typeface="Times New Roman" panose="02020603050405020304" pitchFamily="18" charset="0"/>
              </a:rPr>
              <a:t>Opportunities to show respect to others</a:t>
            </a:r>
            <a:endParaRPr lang="en-GB" sz="1400" dirty="0">
              <a:latin typeface="+mj-lt"/>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dirty="0">
                <a:latin typeface="+mj-lt"/>
                <a:ea typeface="Calibri" panose="020F0502020204030204" pitchFamily="34" charset="0"/>
                <a:cs typeface="Times New Roman" panose="02020603050405020304" pitchFamily="18" charset="0"/>
              </a:rPr>
              <a:t>Include all in all activities</a:t>
            </a:r>
            <a:endParaRPr lang="en-GB" sz="1400" dirty="0">
              <a:latin typeface="+mj-lt"/>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dirty="0">
                <a:latin typeface="+mj-lt"/>
                <a:ea typeface="Calibri" panose="020F0502020204030204" pitchFamily="34" charset="0"/>
                <a:cs typeface="Times New Roman" panose="02020603050405020304" pitchFamily="18" charset="0"/>
              </a:rPr>
              <a:t>Consider communication needs and use AAC to enhance communication skills</a:t>
            </a:r>
            <a:endParaRPr lang="en-GB" sz="1400" dirty="0">
              <a:latin typeface="+mj-lt"/>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dirty="0">
                <a:latin typeface="+mj-lt"/>
                <a:ea typeface="Calibri" panose="020F0502020204030204" pitchFamily="34" charset="0"/>
                <a:cs typeface="Times New Roman" panose="02020603050405020304" pitchFamily="18" charset="0"/>
              </a:rPr>
              <a:t>Involving all children in conversation regardless of their ability to use language</a:t>
            </a:r>
            <a:endParaRPr lang="en-GB" sz="1400" dirty="0">
              <a:latin typeface="+mj-lt"/>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dirty="0">
                <a:latin typeface="+mj-lt"/>
                <a:ea typeface="Calibri" panose="020F0502020204030204" pitchFamily="34" charset="0"/>
                <a:cs typeface="Times New Roman" panose="02020603050405020304" pitchFamily="18" charset="0"/>
              </a:rPr>
              <a:t>Respect for privacy</a:t>
            </a:r>
            <a:endParaRPr lang="en-GB" sz="1400" dirty="0">
              <a:latin typeface="+mj-lt"/>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dirty="0">
                <a:latin typeface="+mj-lt"/>
                <a:ea typeface="Calibri" panose="020F0502020204030204" pitchFamily="34" charset="0"/>
                <a:cs typeface="Times New Roman" panose="02020603050405020304" pitchFamily="18" charset="0"/>
              </a:rPr>
              <a:t>Personal care/dressing/undressing</a:t>
            </a:r>
            <a:endParaRPr lang="en-GB" sz="1400" dirty="0">
              <a:latin typeface="+mj-lt"/>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dirty="0">
                <a:latin typeface="+mj-lt"/>
                <a:ea typeface="Calibri" panose="020F0502020204030204" pitchFamily="34" charset="0"/>
                <a:cs typeface="Times New Roman" panose="02020603050405020304" pitchFamily="18" charset="0"/>
              </a:rPr>
              <a:t>Involve children in decision making processes</a:t>
            </a:r>
            <a:endParaRPr lang="en-GB" sz="1400" dirty="0">
              <a:latin typeface="+mj-lt"/>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40F22152-E299-451A-8EC1-33208C4209ED}"/>
              </a:ext>
            </a:extLst>
          </p:cNvPr>
          <p:cNvPicPr>
            <a:picLocks noChangeAspect="1"/>
          </p:cNvPicPr>
          <p:nvPr/>
        </p:nvPicPr>
        <p:blipFill>
          <a:blip r:embed="rId2"/>
          <a:stretch>
            <a:fillRect/>
          </a:stretch>
        </p:blipFill>
        <p:spPr>
          <a:xfrm>
            <a:off x="4926564" y="3810000"/>
            <a:ext cx="3760236" cy="2929245"/>
          </a:xfrm>
          <a:prstGeom prst="rect">
            <a:avLst/>
          </a:prstGeom>
        </p:spPr>
      </p:pic>
      <p:pic>
        <p:nvPicPr>
          <p:cNvPr id="5" name="Picture 4">
            <a:extLst>
              <a:ext uri="{FF2B5EF4-FFF2-40B4-BE49-F238E27FC236}">
                <a16:creationId xmlns:a16="http://schemas.microsoft.com/office/drawing/2014/main" id="{9563B7D3-3E19-4629-9F17-CDB11609A8A4}"/>
              </a:ext>
            </a:extLst>
          </p:cNvPr>
          <p:cNvPicPr>
            <a:picLocks noChangeAspect="1"/>
          </p:cNvPicPr>
          <p:nvPr/>
        </p:nvPicPr>
        <p:blipFill>
          <a:blip r:embed="rId3"/>
          <a:stretch>
            <a:fillRect/>
          </a:stretch>
        </p:blipFill>
        <p:spPr>
          <a:xfrm>
            <a:off x="457200" y="3810000"/>
            <a:ext cx="4215255" cy="2929245"/>
          </a:xfrm>
          <a:prstGeom prst="rect">
            <a:avLst/>
          </a:prstGeom>
        </p:spPr>
      </p:pic>
    </p:spTree>
    <p:extLst>
      <p:ext uri="{BB962C8B-B14F-4D97-AF65-F5344CB8AC3E}">
        <p14:creationId xmlns:p14="http://schemas.microsoft.com/office/powerpoint/2010/main" val="51063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SOLIDARITY AND PEACE</a:t>
            </a:r>
          </a:p>
        </p:txBody>
      </p:sp>
      <p:sp>
        <p:nvSpPr>
          <p:cNvPr id="3" name="Title 3"/>
          <p:cNvSpPr txBox="1">
            <a:spLocks/>
          </p:cNvSpPr>
          <p:nvPr/>
        </p:nvSpPr>
        <p:spPr>
          <a:xfrm>
            <a:off x="457200" y="55626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dirty="0"/>
              <a:t>“How many wars take place in our communities, even among Christians?” – Pope Francis</a:t>
            </a:r>
          </a:p>
        </p:txBody>
      </p:sp>
      <p:pic>
        <p:nvPicPr>
          <p:cNvPr id="6146" name="Picture 2" descr="http://www.caritas.org.nz/sites/default/files/styles/responsive/public/images/banners_665x260-solidarity.jpg?itok=pn_hJ5U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837" y="1621971"/>
            <a:ext cx="8770325"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89738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https://encrypted-tbn3.gstatic.com/images?q=tbn:ANd9GcQa8q4DvZ0Hkm5IyrBBmWb4YBwa_nJ_I2vTz8njP-14_QBuO9es">
            <a:hlinkClick r:id="rId2"/>
            <a:extLst>
              <a:ext uri="{FF2B5EF4-FFF2-40B4-BE49-F238E27FC236}">
                <a16:creationId xmlns:a16="http://schemas.microsoft.com/office/drawing/2014/main" id="{2617DA58-AECD-4609-A1D1-F75FBB14B26F}"/>
              </a:ext>
            </a:extLst>
          </p:cNvPr>
          <p:cNvPicPr>
            <a:picLocks noChangeAspect="1" noChangeArrowheads="1"/>
          </p:cNvPicPr>
          <p:nvPr/>
        </p:nvPicPr>
        <p:blipFill>
          <a:blip r:embed="rId3" cstate="print"/>
          <a:srcRect t="4114" r="22825"/>
          <a:stretch>
            <a:fillRect/>
          </a:stretch>
        </p:blipFill>
        <p:spPr bwMode="auto">
          <a:xfrm>
            <a:off x="5004048" y="260648"/>
            <a:ext cx="3602573" cy="2952328"/>
          </a:xfrm>
          <a:prstGeom prst="rect">
            <a:avLst/>
          </a:prstGeom>
          <a:noFill/>
        </p:spPr>
      </p:pic>
      <p:pic>
        <p:nvPicPr>
          <p:cNvPr id="4" name="Picture 16" descr="https://encrypted-tbn1.gstatic.com/images?q=tbn:ANd9GcQJK6SbdxEcf7GRpk9pJjZ6jZCoBok1JFYvCtGSOZ_o7EWBmFza">
            <a:hlinkClick r:id="rId4"/>
            <a:extLst>
              <a:ext uri="{FF2B5EF4-FFF2-40B4-BE49-F238E27FC236}">
                <a16:creationId xmlns:a16="http://schemas.microsoft.com/office/drawing/2014/main" id="{E9265DBE-2CC7-433F-88EB-13E919F89D85}"/>
              </a:ext>
            </a:extLst>
          </p:cNvPr>
          <p:cNvPicPr>
            <a:picLocks noChangeAspect="1" noChangeArrowheads="1"/>
          </p:cNvPicPr>
          <p:nvPr/>
        </p:nvPicPr>
        <p:blipFill>
          <a:blip r:embed="rId5" cstate="print"/>
          <a:srcRect/>
          <a:stretch>
            <a:fillRect/>
          </a:stretch>
        </p:blipFill>
        <p:spPr bwMode="auto">
          <a:xfrm>
            <a:off x="539552" y="3645024"/>
            <a:ext cx="3672408" cy="3212976"/>
          </a:xfrm>
          <a:prstGeom prst="rect">
            <a:avLst/>
          </a:prstGeom>
          <a:noFill/>
        </p:spPr>
      </p:pic>
      <p:pic>
        <p:nvPicPr>
          <p:cNvPr id="5" name="Picture 4" descr="https://encrypted-tbn2.gstatic.com/images?q=tbn:ANd9GcRgwnKfepjtsTDyctouLoseofTqVePp8mOBUvGjm51zPOpGdyz6">
            <a:hlinkClick r:id="rId6"/>
            <a:extLst>
              <a:ext uri="{FF2B5EF4-FFF2-40B4-BE49-F238E27FC236}">
                <a16:creationId xmlns:a16="http://schemas.microsoft.com/office/drawing/2014/main" id="{2C369430-F086-49C2-94EF-88D3A10C8B10}"/>
              </a:ext>
            </a:extLst>
          </p:cNvPr>
          <p:cNvPicPr/>
          <p:nvPr/>
        </p:nvPicPr>
        <p:blipFill>
          <a:blip r:embed="rId7" cstate="print"/>
          <a:srcRect/>
          <a:stretch>
            <a:fillRect/>
          </a:stretch>
        </p:blipFill>
        <p:spPr bwMode="auto">
          <a:xfrm>
            <a:off x="5004048" y="3429000"/>
            <a:ext cx="3672408" cy="3096344"/>
          </a:xfrm>
          <a:prstGeom prst="rect">
            <a:avLst/>
          </a:prstGeom>
          <a:noFill/>
          <a:ln w="9525">
            <a:noFill/>
            <a:miter lim="800000"/>
            <a:headEnd/>
            <a:tailEnd/>
          </a:ln>
        </p:spPr>
      </p:pic>
      <p:pic>
        <p:nvPicPr>
          <p:cNvPr id="6" name="Picture 4" descr="Image result for poppy frame">
            <a:extLst>
              <a:ext uri="{FF2B5EF4-FFF2-40B4-BE49-F238E27FC236}">
                <a16:creationId xmlns:a16="http://schemas.microsoft.com/office/drawing/2014/main" id="{EEE68186-6388-441A-922E-8C7DD9E39AD3}"/>
              </a:ext>
            </a:extLst>
          </p:cNvPr>
          <p:cNvPicPr>
            <a:picLocks noChangeAspect="1" noChangeArrowheads="1"/>
          </p:cNvPicPr>
          <p:nvPr/>
        </p:nvPicPr>
        <p:blipFill>
          <a:blip r:embed="rId8" cstate="print"/>
          <a:srcRect/>
          <a:stretch>
            <a:fillRect/>
          </a:stretch>
        </p:blipFill>
        <p:spPr bwMode="auto">
          <a:xfrm>
            <a:off x="395536" y="188640"/>
            <a:ext cx="4248544" cy="3477640"/>
          </a:xfrm>
          <a:prstGeom prst="rect">
            <a:avLst/>
          </a:prstGeom>
          <a:noFill/>
        </p:spPr>
      </p:pic>
    </p:spTree>
    <p:extLst>
      <p:ext uri="{BB962C8B-B14F-4D97-AF65-F5344CB8AC3E}">
        <p14:creationId xmlns:p14="http://schemas.microsoft.com/office/powerpoint/2010/main" val="1429315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OPTION FOR THE POOR</a:t>
            </a:r>
          </a:p>
        </p:txBody>
      </p:sp>
      <p:sp>
        <p:nvSpPr>
          <p:cNvPr id="3" name="Title 3"/>
          <p:cNvSpPr txBox="1">
            <a:spLocks/>
          </p:cNvSpPr>
          <p:nvPr/>
        </p:nvSpPr>
        <p:spPr>
          <a:xfrm>
            <a:off x="457200" y="5562600"/>
            <a:ext cx="8229600" cy="1143000"/>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dirty="0"/>
              <a:t>“We’re called to find Christ in the poor, to lend our voice, to be their friends, to  listen.” – Pope Francis</a:t>
            </a:r>
          </a:p>
        </p:txBody>
      </p:sp>
      <p:pic>
        <p:nvPicPr>
          <p:cNvPr id="4098" name="Picture 2" descr="http://www.caritas.org.nz/sites/default/files/styles/responsive/public/images/banners_665x260-preference.jpg?itok=mDsBv0E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162" y="1676400"/>
            <a:ext cx="8717676" cy="3408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023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D5FFC88-9E30-4C0F-ADF7-632657AAC6E5}"/>
              </a:ext>
            </a:extLst>
          </p:cNvPr>
          <p:cNvPicPr>
            <a:picLocks noChangeAspect="1"/>
          </p:cNvPicPr>
          <p:nvPr/>
        </p:nvPicPr>
        <p:blipFill>
          <a:blip r:embed="rId2"/>
          <a:stretch>
            <a:fillRect/>
          </a:stretch>
        </p:blipFill>
        <p:spPr>
          <a:xfrm>
            <a:off x="7086600" y="809653"/>
            <a:ext cx="1826488" cy="862701"/>
          </a:xfrm>
          <a:prstGeom prst="rect">
            <a:avLst/>
          </a:prstGeom>
        </p:spPr>
      </p:pic>
      <p:graphicFrame>
        <p:nvGraphicFramePr>
          <p:cNvPr id="5" name="Table 4">
            <a:extLst>
              <a:ext uri="{FF2B5EF4-FFF2-40B4-BE49-F238E27FC236}">
                <a16:creationId xmlns:a16="http://schemas.microsoft.com/office/drawing/2014/main" id="{83B71B61-CA45-444D-8A7D-FB8765FAD179}"/>
              </a:ext>
            </a:extLst>
          </p:cNvPr>
          <p:cNvGraphicFramePr>
            <a:graphicFrameLocks noGrp="1"/>
          </p:cNvGraphicFramePr>
          <p:nvPr>
            <p:extLst>
              <p:ext uri="{D42A27DB-BD31-4B8C-83A1-F6EECF244321}">
                <p14:modId xmlns:p14="http://schemas.microsoft.com/office/powerpoint/2010/main" val="3423312523"/>
              </p:ext>
            </p:extLst>
          </p:nvPr>
        </p:nvGraphicFramePr>
        <p:xfrm>
          <a:off x="447675" y="259053"/>
          <a:ext cx="6553200" cy="1963903"/>
        </p:xfrm>
        <a:graphic>
          <a:graphicData uri="http://schemas.openxmlformats.org/drawingml/2006/table">
            <a:tbl>
              <a:tblPr/>
              <a:tblGrid>
                <a:gridCol w="6553200">
                  <a:extLst>
                    <a:ext uri="{9D8B030D-6E8A-4147-A177-3AD203B41FA5}">
                      <a16:colId xmlns:a16="http://schemas.microsoft.com/office/drawing/2014/main" val="3443079234"/>
                    </a:ext>
                  </a:extLst>
                </a:gridCol>
              </a:tblGrid>
              <a:tr h="134815">
                <a:tc>
                  <a:txBody>
                    <a:bodyPr/>
                    <a:lstStyle/>
                    <a:p>
                      <a:endParaRPr lang="en-GB" sz="1700"/>
                    </a:p>
                  </a:txBody>
                  <a:tcPr marL="81598" marR="81598" marT="43519" marB="43519">
                    <a:lnL>
                      <a:noFill/>
                    </a:lnL>
                    <a:lnR>
                      <a:noFill/>
                    </a:lnR>
                    <a:lnT>
                      <a:noFill/>
                    </a:lnT>
                    <a:lnB>
                      <a:noFill/>
                    </a:lnB>
                    <a:solidFill>
                      <a:srgbClr val="FFFFFF"/>
                    </a:solidFill>
                  </a:tcPr>
                </a:tc>
                <a:extLst>
                  <a:ext uri="{0D108BD9-81ED-4DB2-BD59-A6C34878D82A}">
                    <a16:rowId xmlns:a16="http://schemas.microsoft.com/office/drawing/2014/main" val="2181005813"/>
                  </a:ext>
                </a:extLst>
              </a:tr>
              <a:tr h="1617785">
                <a:tc>
                  <a:txBody>
                    <a:bodyPr/>
                    <a:lstStyle/>
                    <a:p>
                      <a:pPr algn="just"/>
                      <a:r>
                        <a:rPr lang="en-GB" sz="1700" i="0" dirty="0">
                          <a:solidFill>
                            <a:schemeClr val="tx1"/>
                          </a:solidFill>
                          <a:effectLst/>
                          <a:latin typeface="+mj-lt"/>
                        </a:rPr>
                        <a:t>Following the events we had to mark Harvest Fast Day, we have continued to raise awareness of the work of CAFOD all over the world.</a:t>
                      </a:r>
                      <a:br>
                        <a:rPr lang="en-GB" sz="1700" i="0" dirty="0">
                          <a:solidFill>
                            <a:schemeClr val="tx1"/>
                          </a:solidFill>
                          <a:effectLst/>
                          <a:latin typeface="+mj-lt"/>
                        </a:rPr>
                      </a:br>
                      <a:r>
                        <a:rPr lang="en-GB" sz="1700" i="0" dirty="0">
                          <a:solidFill>
                            <a:schemeClr val="tx1"/>
                          </a:solidFill>
                          <a:effectLst/>
                          <a:latin typeface="+mj-lt"/>
                        </a:rPr>
                        <a:t>This term we took part in their World Gifts Campaign and donated £50. </a:t>
                      </a:r>
                      <a:br>
                        <a:rPr lang="en-GB" sz="1700" i="0" dirty="0">
                          <a:solidFill>
                            <a:schemeClr val="tx1"/>
                          </a:solidFill>
                          <a:effectLst/>
                          <a:latin typeface="+mj-lt"/>
                        </a:rPr>
                      </a:br>
                      <a:r>
                        <a:rPr lang="en-GB" sz="1700" i="0" dirty="0">
                          <a:solidFill>
                            <a:schemeClr val="tx1"/>
                          </a:solidFill>
                          <a:effectLst/>
                          <a:latin typeface="+mj-lt"/>
                        </a:rPr>
                        <a:t>The money was used to buy CAFOD World Gifts. We bought Water for a Family, Teach Someone to read, Keep Clean Kit.</a:t>
                      </a:r>
                    </a:p>
                  </a:txBody>
                  <a:tcPr marL="0" marR="0" marT="0" marB="0">
                    <a:lnL>
                      <a:noFill/>
                    </a:lnL>
                    <a:lnR>
                      <a:noFill/>
                    </a:lnR>
                    <a:lnT>
                      <a:noFill/>
                    </a:lnT>
                    <a:lnB>
                      <a:noFill/>
                    </a:lnB>
                    <a:solidFill>
                      <a:srgbClr val="FFFFFF"/>
                    </a:solidFill>
                  </a:tcPr>
                </a:tc>
                <a:extLst>
                  <a:ext uri="{0D108BD9-81ED-4DB2-BD59-A6C34878D82A}">
                    <a16:rowId xmlns:a16="http://schemas.microsoft.com/office/drawing/2014/main" val="1930091925"/>
                  </a:ext>
                </a:extLst>
              </a:tr>
            </a:tbl>
          </a:graphicData>
        </a:graphic>
      </p:graphicFrame>
      <p:graphicFrame>
        <p:nvGraphicFramePr>
          <p:cNvPr id="6" name="Table 5">
            <a:extLst>
              <a:ext uri="{FF2B5EF4-FFF2-40B4-BE49-F238E27FC236}">
                <a16:creationId xmlns:a16="http://schemas.microsoft.com/office/drawing/2014/main" id="{E02C75A2-3A3B-46F6-84D5-773ACF5537A6}"/>
              </a:ext>
            </a:extLst>
          </p:cNvPr>
          <p:cNvGraphicFramePr>
            <a:graphicFrameLocks noGrp="1"/>
          </p:cNvGraphicFramePr>
          <p:nvPr>
            <p:extLst>
              <p:ext uri="{D42A27DB-BD31-4B8C-83A1-F6EECF244321}">
                <p14:modId xmlns:p14="http://schemas.microsoft.com/office/powerpoint/2010/main" val="452936594"/>
              </p:ext>
            </p:extLst>
          </p:nvPr>
        </p:nvGraphicFramePr>
        <p:xfrm>
          <a:off x="447675" y="1895062"/>
          <a:ext cx="8248650" cy="2677838"/>
        </p:xfrm>
        <a:graphic>
          <a:graphicData uri="http://schemas.openxmlformats.org/drawingml/2006/table">
            <a:tbl>
              <a:tblPr/>
              <a:tblGrid>
                <a:gridCol w="8248650">
                  <a:extLst>
                    <a:ext uri="{9D8B030D-6E8A-4147-A177-3AD203B41FA5}">
                      <a16:colId xmlns:a16="http://schemas.microsoft.com/office/drawing/2014/main" val="3443079234"/>
                    </a:ext>
                  </a:extLst>
                </a:gridCol>
              </a:tblGrid>
              <a:tr h="278754">
                <a:tc>
                  <a:txBody>
                    <a:bodyPr/>
                    <a:lstStyle/>
                    <a:p>
                      <a:endParaRPr lang="en-GB" sz="1700"/>
                    </a:p>
                  </a:txBody>
                  <a:tcPr marL="81598" marR="81598" marT="43519" marB="43519">
                    <a:lnL>
                      <a:noFill/>
                    </a:lnL>
                    <a:lnR>
                      <a:noFill/>
                    </a:lnR>
                    <a:lnT>
                      <a:noFill/>
                    </a:lnT>
                    <a:lnB>
                      <a:noFill/>
                    </a:lnB>
                    <a:solidFill>
                      <a:srgbClr val="FFFFFF"/>
                    </a:solidFill>
                  </a:tcPr>
                </a:tc>
                <a:extLst>
                  <a:ext uri="{0D108BD9-81ED-4DB2-BD59-A6C34878D82A}">
                    <a16:rowId xmlns:a16="http://schemas.microsoft.com/office/drawing/2014/main" val="2181005813"/>
                  </a:ext>
                </a:extLst>
              </a:tr>
              <a:tr h="1877906">
                <a:tc>
                  <a:txBody>
                    <a:bodyPr/>
                    <a:lstStyle/>
                    <a:p>
                      <a:pPr algn="l"/>
                      <a:r>
                        <a:rPr lang="en-GB" sz="1700" b="0" i="0" kern="1200" dirty="0">
                          <a:solidFill>
                            <a:schemeClr val="tx1"/>
                          </a:solidFill>
                          <a:effectLst/>
                          <a:latin typeface="+mj-lt"/>
                          <a:ea typeface="+mn-ea"/>
                          <a:cs typeface="+mn-cs"/>
                        </a:rPr>
                        <a:t>3C held  a reverse Advent  Calendar to help the local food bank/parish with items they  collected for Christmas. Aware that with the way things have been this year and how it is more important than ever to help out anyone who we can reach so with that in mind.  Donations included; tinned food, dried food, packet food, Christmas decorations, small toiletry gift sets, small gifts for boys/girls, nice treats to make a difference to another family's joy at Christmas. Many thanks to Sarah Ball and her Class Team for organising this activity every year. This year the collection went to the </a:t>
                      </a:r>
                      <a:r>
                        <a:rPr lang="en-GB" sz="1700" b="0" i="0" kern="1200" dirty="0" err="1">
                          <a:solidFill>
                            <a:schemeClr val="tx1"/>
                          </a:solidFill>
                          <a:effectLst/>
                          <a:latin typeface="+mj-lt"/>
                          <a:ea typeface="+mn-ea"/>
                          <a:cs typeface="+mn-cs"/>
                        </a:rPr>
                        <a:t>The</a:t>
                      </a:r>
                      <a:r>
                        <a:rPr lang="en-GB" sz="1700" b="0" i="0" kern="1200" dirty="0">
                          <a:solidFill>
                            <a:schemeClr val="tx1"/>
                          </a:solidFill>
                          <a:effectLst/>
                          <a:latin typeface="+mj-lt"/>
                          <a:ea typeface="+mn-ea"/>
                          <a:cs typeface="+mn-cs"/>
                        </a:rPr>
                        <a:t> Immaculate Heart of Mary Parish Food Bank in Hayes.</a:t>
                      </a:r>
                      <a:br>
                        <a:rPr lang="en-GB" sz="1700" dirty="0">
                          <a:latin typeface="+mj-lt"/>
                        </a:rPr>
                      </a:br>
                      <a:endParaRPr lang="en-GB" sz="1700" i="0" dirty="0">
                        <a:solidFill>
                          <a:schemeClr val="tx1"/>
                        </a:solidFill>
                        <a:effectLst/>
                        <a:latin typeface="+mj-lt"/>
                      </a:endParaRPr>
                    </a:p>
                  </a:txBody>
                  <a:tcPr marL="0" marR="0" marT="0" marB="0">
                    <a:lnL>
                      <a:noFill/>
                    </a:lnL>
                    <a:lnR>
                      <a:noFill/>
                    </a:lnR>
                    <a:lnT>
                      <a:noFill/>
                    </a:lnT>
                    <a:lnB>
                      <a:noFill/>
                    </a:lnB>
                    <a:solidFill>
                      <a:srgbClr val="FFFFFF"/>
                    </a:solidFill>
                  </a:tcPr>
                </a:tc>
                <a:extLst>
                  <a:ext uri="{0D108BD9-81ED-4DB2-BD59-A6C34878D82A}">
                    <a16:rowId xmlns:a16="http://schemas.microsoft.com/office/drawing/2014/main" val="1930091925"/>
                  </a:ext>
                </a:extLst>
              </a:tr>
            </a:tbl>
          </a:graphicData>
        </a:graphic>
      </p:graphicFrame>
      <p:pic>
        <p:nvPicPr>
          <p:cNvPr id="3" name="Picture 2">
            <a:extLst>
              <a:ext uri="{FF2B5EF4-FFF2-40B4-BE49-F238E27FC236}">
                <a16:creationId xmlns:a16="http://schemas.microsoft.com/office/drawing/2014/main" id="{41431DA3-6AA3-43A1-9F30-22D72EB63256}"/>
              </a:ext>
            </a:extLst>
          </p:cNvPr>
          <p:cNvPicPr>
            <a:picLocks noChangeAspect="1"/>
          </p:cNvPicPr>
          <p:nvPr/>
        </p:nvPicPr>
        <p:blipFill>
          <a:blip r:embed="rId3"/>
          <a:stretch>
            <a:fillRect/>
          </a:stretch>
        </p:blipFill>
        <p:spPr>
          <a:xfrm>
            <a:off x="2438400" y="4062282"/>
            <a:ext cx="4267200" cy="2677838"/>
          </a:xfrm>
          <a:prstGeom prst="rect">
            <a:avLst/>
          </a:prstGeom>
        </p:spPr>
      </p:pic>
    </p:spTree>
    <p:extLst>
      <p:ext uri="{BB962C8B-B14F-4D97-AF65-F5344CB8AC3E}">
        <p14:creationId xmlns:p14="http://schemas.microsoft.com/office/powerpoint/2010/main" val="2998292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CARE OF CREATION</a:t>
            </a:r>
          </a:p>
        </p:txBody>
      </p:sp>
      <p:sp>
        <p:nvSpPr>
          <p:cNvPr id="3" name="Title 3"/>
          <p:cNvSpPr txBox="1">
            <a:spLocks/>
          </p:cNvSpPr>
          <p:nvPr/>
        </p:nvSpPr>
        <p:spPr>
          <a:xfrm>
            <a:off x="228600" y="5562600"/>
            <a:ext cx="8686800" cy="1143000"/>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dirty="0"/>
              <a:t>“We love this magnificent planet on which God has put us, and we love the human family” – Pope Francis</a:t>
            </a:r>
          </a:p>
        </p:txBody>
      </p:sp>
      <p:pic>
        <p:nvPicPr>
          <p:cNvPr id="7170" name="Picture 2" descr="http://www.caritas.org.nz/sites/default/files/styles/responsive/public/images/banners_665x260-stewardship.jpg?itok=tJobTMQ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232" y="1621971"/>
            <a:ext cx="8770326"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879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0C8D92F-7BF9-4AB8-8FDE-EC5B0783505D}"/>
              </a:ext>
            </a:extLst>
          </p:cNvPr>
          <p:cNvPicPr>
            <a:picLocks noChangeAspect="1"/>
          </p:cNvPicPr>
          <p:nvPr/>
        </p:nvPicPr>
        <p:blipFill>
          <a:blip r:embed="rId2"/>
          <a:stretch>
            <a:fillRect/>
          </a:stretch>
        </p:blipFill>
        <p:spPr>
          <a:xfrm>
            <a:off x="392467" y="588808"/>
            <a:ext cx="8359066" cy="5680383"/>
          </a:xfrm>
          <a:prstGeom prst="rect">
            <a:avLst/>
          </a:prstGeom>
        </p:spPr>
      </p:pic>
    </p:spTree>
    <p:extLst>
      <p:ext uri="{BB962C8B-B14F-4D97-AF65-F5344CB8AC3E}">
        <p14:creationId xmlns:p14="http://schemas.microsoft.com/office/powerpoint/2010/main" val="205779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COMMUNITY AND PARTICIPATION</a:t>
            </a:r>
          </a:p>
        </p:txBody>
      </p:sp>
      <p:sp>
        <p:nvSpPr>
          <p:cNvPr id="3" name="Title 3"/>
          <p:cNvSpPr txBox="1">
            <a:spLocks/>
          </p:cNvSpPr>
          <p:nvPr/>
        </p:nvSpPr>
        <p:spPr>
          <a:xfrm>
            <a:off x="457200" y="55626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dirty="0"/>
              <a:t>“Don’t be observers of life but get involved. Jesus did...” – Pope Francis</a:t>
            </a:r>
          </a:p>
        </p:txBody>
      </p:sp>
      <p:pic>
        <p:nvPicPr>
          <p:cNvPr id="3074" name="Picture 2" descr="http://www.caritas.org.nz/sites/default/files/styles/responsive/public/images/banners_665x260-participation.jpg?itok=y13e8b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162" y="1676400"/>
            <a:ext cx="8717676" cy="3408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775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F1BA3EF-6878-4399-A40C-3595803D0041}"/>
              </a:ext>
            </a:extLst>
          </p:cNvPr>
          <p:cNvSpPr/>
          <p:nvPr/>
        </p:nvSpPr>
        <p:spPr>
          <a:xfrm>
            <a:off x="0" y="1752600"/>
            <a:ext cx="9144000" cy="1200329"/>
          </a:xfrm>
          <a:prstGeom prst="rect">
            <a:avLst/>
          </a:prstGeom>
        </p:spPr>
        <p:txBody>
          <a:bodyPr wrap="square">
            <a:spAutoFit/>
          </a:bodyPr>
          <a:lstStyle/>
          <a:p>
            <a:r>
              <a:rPr lang="en-GB" dirty="0">
                <a:latin typeface="+mj-lt"/>
              </a:rPr>
              <a:t>This term VBC B participated in raising money for Walk for Water. The students walked with 2 litre bottles filled with water to represent how people in other countries have to walk with water attached to their backs. They walked for an hour doing aps around the cycle track. We are really proud of their achievements! </a:t>
            </a:r>
          </a:p>
        </p:txBody>
      </p:sp>
      <p:pic>
        <p:nvPicPr>
          <p:cNvPr id="4" name="Picture 3">
            <a:extLst>
              <a:ext uri="{FF2B5EF4-FFF2-40B4-BE49-F238E27FC236}">
                <a16:creationId xmlns:a16="http://schemas.microsoft.com/office/drawing/2014/main" id="{10F39C8D-5CB8-4211-B79F-A3CAB38576A4}"/>
              </a:ext>
            </a:extLst>
          </p:cNvPr>
          <p:cNvPicPr>
            <a:picLocks noChangeAspect="1"/>
          </p:cNvPicPr>
          <p:nvPr/>
        </p:nvPicPr>
        <p:blipFill>
          <a:blip r:embed="rId2"/>
          <a:stretch>
            <a:fillRect/>
          </a:stretch>
        </p:blipFill>
        <p:spPr>
          <a:xfrm>
            <a:off x="2952750" y="3733800"/>
            <a:ext cx="3238500" cy="2000250"/>
          </a:xfrm>
          <a:prstGeom prst="rect">
            <a:avLst/>
          </a:prstGeom>
        </p:spPr>
      </p:pic>
    </p:spTree>
    <p:extLst>
      <p:ext uri="{BB962C8B-B14F-4D97-AF65-F5344CB8AC3E}">
        <p14:creationId xmlns:p14="http://schemas.microsoft.com/office/powerpoint/2010/main" val="4235783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DIGNITY OF WORKERS</a:t>
            </a:r>
          </a:p>
        </p:txBody>
      </p:sp>
      <p:sp>
        <p:nvSpPr>
          <p:cNvPr id="3" name="Title 3"/>
          <p:cNvSpPr txBox="1">
            <a:spLocks/>
          </p:cNvSpPr>
          <p:nvPr/>
        </p:nvSpPr>
        <p:spPr>
          <a:xfrm>
            <a:off x="457200" y="55626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dirty="0"/>
              <a:t>“Work is fundamental, it ‘anoints’ us with dignity, makes us similar to God.” – Pope Francis</a:t>
            </a:r>
          </a:p>
        </p:txBody>
      </p:sp>
      <p:pic>
        <p:nvPicPr>
          <p:cNvPr id="5122" name="Picture 2" descr="http://c14608526.r26.cf2.rackcdn.com/B9CC3177-1EAE-47AF-BBA1-1B850874B7F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7007" y="1370239"/>
            <a:ext cx="5531757" cy="4148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4894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5F08CD-F5E5-4E36-B175-E2562F60536B}"/>
              </a:ext>
            </a:extLst>
          </p:cNvPr>
          <p:cNvSpPr/>
          <p:nvPr/>
        </p:nvSpPr>
        <p:spPr>
          <a:xfrm>
            <a:off x="2152650" y="3014855"/>
            <a:ext cx="4838700" cy="923330"/>
          </a:xfrm>
          <a:prstGeom prst="rect">
            <a:avLst/>
          </a:prstGeom>
        </p:spPr>
        <p:txBody>
          <a:bodyPr wrap="square">
            <a:spAutoFit/>
          </a:bodyPr>
          <a:lstStyle/>
          <a:p>
            <a:r>
              <a:rPr lang="en-GB" dirty="0"/>
              <a:t>When our classmate Ernest had his Confirmation, the class worked together to create a beautiful floral arrangement for the Chapel.</a:t>
            </a:r>
          </a:p>
        </p:txBody>
      </p:sp>
      <p:pic>
        <p:nvPicPr>
          <p:cNvPr id="4" name="Picture 3">
            <a:extLst>
              <a:ext uri="{FF2B5EF4-FFF2-40B4-BE49-F238E27FC236}">
                <a16:creationId xmlns:a16="http://schemas.microsoft.com/office/drawing/2014/main" id="{7C60BAE9-02B5-4066-8B65-7C7E0B2DF918}"/>
              </a:ext>
            </a:extLst>
          </p:cNvPr>
          <p:cNvPicPr>
            <a:picLocks noChangeAspect="1"/>
          </p:cNvPicPr>
          <p:nvPr/>
        </p:nvPicPr>
        <p:blipFill>
          <a:blip r:embed="rId2"/>
          <a:stretch>
            <a:fillRect/>
          </a:stretch>
        </p:blipFill>
        <p:spPr>
          <a:xfrm>
            <a:off x="2152650" y="71735"/>
            <a:ext cx="4838700" cy="2895600"/>
          </a:xfrm>
          <a:prstGeom prst="rect">
            <a:avLst/>
          </a:prstGeom>
        </p:spPr>
      </p:pic>
      <p:pic>
        <p:nvPicPr>
          <p:cNvPr id="5" name="Picture 4">
            <a:extLst>
              <a:ext uri="{FF2B5EF4-FFF2-40B4-BE49-F238E27FC236}">
                <a16:creationId xmlns:a16="http://schemas.microsoft.com/office/drawing/2014/main" id="{D27E37F1-3FB5-4003-B40C-5978CA32CD5F}"/>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762000" y="4038600"/>
            <a:ext cx="3733800" cy="2495550"/>
          </a:xfrm>
          <a:prstGeom prst="rect">
            <a:avLst/>
          </a:prstGeom>
          <a:ln>
            <a:noFill/>
          </a:ln>
          <a:effectLst>
            <a:softEdge rad="112500"/>
          </a:effectLst>
        </p:spPr>
      </p:pic>
      <p:pic>
        <p:nvPicPr>
          <p:cNvPr id="6" name="Picture 5">
            <a:extLst>
              <a:ext uri="{FF2B5EF4-FFF2-40B4-BE49-F238E27FC236}">
                <a16:creationId xmlns:a16="http://schemas.microsoft.com/office/drawing/2014/main" id="{A4FF387F-033D-43C0-9612-979A962C05C0}"/>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4997928" y="4091496"/>
            <a:ext cx="3384072" cy="2389758"/>
          </a:xfrm>
          <a:prstGeom prst="rect">
            <a:avLst/>
          </a:prstGeom>
          <a:ln>
            <a:noFill/>
          </a:ln>
          <a:effectLst>
            <a:softEdge rad="112500"/>
          </a:effectLst>
        </p:spPr>
      </p:pic>
    </p:spTree>
    <p:extLst>
      <p:ext uri="{BB962C8B-B14F-4D97-AF65-F5344CB8AC3E}">
        <p14:creationId xmlns:p14="http://schemas.microsoft.com/office/powerpoint/2010/main" val="22906179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TotalTime>
  <Words>523</Words>
  <Application>Microsoft Office PowerPoint</Application>
  <PresentationFormat>On-screen Show (4:3)</PresentationFormat>
  <Paragraphs>40</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Symbol</vt:lpstr>
      <vt:lpstr>Times New Roman</vt:lpstr>
      <vt:lpstr>Office Theme</vt:lpstr>
      <vt:lpstr>PowerPoint Presentation</vt:lpstr>
      <vt:lpstr>LOVE IN ACTION: SIX PRINCIPLES </vt:lpstr>
      <vt:lpstr>DIGNITY</vt:lpstr>
      <vt:lpstr>PowerPoint Presentation</vt:lpstr>
      <vt:lpstr>SOLIDARITY AND PEACE</vt:lpstr>
      <vt:lpstr>PowerPoint Presentation</vt:lpstr>
      <vt:lpstr>OPTION FOR THE POOR</vt:lpstr>
      <vt:lpstr>PowerPoint Presentation</vt:lpstr>
      <vt:lpstr>CARE OF CREATION</vt:lpstr>
      <vt:lpstr>PowerPoint Presentation</vt:lpstr>
      <vt:lpstr>COMMUNITY AND PARTICIPATION</vt:lpstr>
      <vt:lpstr>PowerPoint Presentation</vt:lpstr>
      <vt:lpstr>DIGNITY OF WORKERS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Amardeep Dosanjh</dc:creator>
  <cp:lastModifiedBy>keane.d</cp:lastModifiedBy>
  <cp:revision>25</cp:revision>
  <dcterms:created xsi:type="dcterms:W3CDTF">2006-08-16T00:00:00Z</dcterms:created>
  <dcterms:modified xsi:type="dcterms:W3CDTF">2021-08-02T11:22:10Z</dcterms:modified>
</cp:coreProperties>
</file>