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08788" cy="99409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g4Ryke6m1UNcCwEFEIYtEIIzbeV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laudette D'Aguia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ACCF514-C1C5-48EF-89B8-3F1C8D81209D}">
  <a:tblStyle styleId="{1ACCF514-C1C5-48EF-89B8-3F1C8D81209D}" styleName="Table_0">
    <a:wholeTbl>
      <a:tcTxStyle b="off" i="off">
        <a:font>
          <a:latin typeface="Trebuchet MS"/>
          <a:ea typeface="Trebuchet MS"/>
          <a:cs typeface="Trebuchet M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b="off" i="off"/>
      <a:tcStyle>
        <a:tcBdr/>
        <a:fill>
          <a:solidFill>
            <a:srgbClr val="CFD7E7"/>
          </a:solidFill>
        </a:fill>
      </a:tcStyle>
    </a:band1H>
    <a:band2H>
      <a:tcTxStyle b="off" i="off"/>
      <a:tcStyle>
        <a:tcBdr/>
      </a:tcStyle>
    </a:band2H>
    <a:band1V>
      <a:tcTxStyle b="off" i="off"/>
      <a:tcStyle>
        <a:tcBdr/>
        <a:fill>
          <a:solidFill>
            <a:srgbClr val="CFD7E7"/>
          </a:solidFill>
        </a:fill>
      </a:tcStyle>
    </a:band1V>
    <a:band2V>
      <a:tcTxStyle b="off" i="off"/>
      <a:tcStyle>
        <a:tcBdr/>
      </a:tcStyle>
    </a:band2V>
    <a:lastCol>
      <a:tcTxStyle b="on" i="off">
        <a:font>
          <a:latin typeface="Trebuchet MS"/>
          <a:ea typeface="Trebuchet MS"/>
          <a:cs typeface="Trebuchet MS"/>
        </a:font>
        <a:schemeClr val="lt1"/>
      </a:tcTxStyle>
      <a:tcStyle>
        <a:tcBdr/>
        <a:fill>
          <a:solidFill>
            <a:schemeClr val="accent1"/>
          </a:solidFill>
        </a:fill>
      </a:tcStyle>
    </a:lastCol>
    <a:firstCol>
      <a:tcTxStyle b="on" i="off">
        <a:font>
          <a:latin typeface="Trebuchet MS"/>
          <a:ea typeface="Trebuchet MS"/>
          <a:cs typeface="Trebuchet MS"/>
        </a:font>
        <a:schemeClr val="lt1"/>
      </a:tcTxStyle>
      <a:tcStyle>
        <a:tcBdr/>
        <a:fill>
          <a:solidFill>
            <a:schemeClr val="accent1"/>
          </a:solidFill>
        </a:fill>
      </a:tcStyle>
    </a:firstCol>
    <a:lastRow>
      <a:tcTxStyle b="on" i="off">
        <a:font>
          <a:latin typeface="Trebuchet MS"/>
          <a:ea typeface="Trebuchet MS"/>
          <a:cs typeface="Trebuchet M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Trebuchet MS"/>
          <a:ea typeface="Trebuchet MS"/>
          <a:cs typeface="Trebuchet M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E165B0BF-0948-44D1-8C2C-9B98934BB11B}" styleName="Table_1">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b="off" i="off"/>
      <a:tcStyle>
        <a:tcBdr/>
        <a:fill>
          <a:solidFill>
            <a:srgbClr val="CFD7E7"/>
          </a:solidFill>
        </a:fill>
      </a:tcStyle>
    </a:band1H>
    <a:band2H>
      <a:tcTxStyle b="off" i="off"/>
      <a:tcStyle>
        <a:tcBdr/>
      </a:tcStyle>
    </a:band2H>
    <a:band1V>
      <a:tcTxStyle b="off" i="off"/>
      <a:tcStyle>
        <a:tcBdr/>
        <a:fill>
          <a:solidFill>
            <a:srgbClr val="CFD7E7"/>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2-06-07T06:23:14.457" idx="1">
    <p:pos x="316" y="645"/>
    <p:text>@natasha.johnson@pieldheathschool.org.uk @nicola.chance@pieldheathschool.org.uk @michael.vincent@pieldheathschool.org.uk 
I change phonics screening to phonics assessment like this...what are your thoughts?</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auq8H74"/>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149" name="Google Shape;149;p1: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36: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286" name="Google Shape;286;p36: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37: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298" name="Google Shape;298;p37: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38: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336" name="Google Shape;336;p38: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10: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369" name="Google Shape;369;p10: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11: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380" name="Google Shape;380;p11: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p12: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427" name="Google Shape;427;p12: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13: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467" name="Google Shape;467;p13: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p14: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507" name="Google Shape;507;p14: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15: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513" name="Google Shape;513;p15: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155" name="Google Shape;155;p2: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3: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163" name="Google Shape;163;p3: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4: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180" name="Google Shape;180;p4: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5: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185" name="Google Shape;185;p5: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35: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190" name="Google Shape;190;p35: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7: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198" name="Google Shape;198;p7: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8: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209" name="Google Shape;209;p8: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9:notes"/>
          <p:cNvSpPr txBox="1">
            <a:spLocks noGrp="1"/>
          </p:cNvSpPr>
          <p:nvPr>
            <p:ph type="body" idx="1"/>
          </p:nvPr>
        </p:nvSpPr>
        <p:spPr>
          <a:xfrm>
            <a:off x="680874" y="4721920"/>
            <a:ext cx="5447015" cy="4473401"/>
          </a:xfrm>
          <a:prstGeom prst="rect">
            <a:avLst/>
          </a:prstGeom>
          <a:noFill/>
          <a:ln>
            <a:noFill/>
          </a:ln>
        </p:spPr>
        <p:txBody>
          <a:bodyPr spcFirstLastPara="1" wrap="square" lIns="92375" tIns="92375" rIns="92375" bIns="92375" anchor="t" anchorCtr="0">
            <a:noAutofit/>
          </a:bodyPr>
          <a:lstStyle/>
          <a:p>
            <a:pPr marL="0" lvl="0" indent="0" algn="l" rtl="0">
              <a:lnSpc>
                <a:spcPct val="100000"/>
              </a:lnSpc>
              <a:spcBef>
                <a:spcPts val="0"/>
              </a:spcBef>
              <a:spcAft>
                <a:spcPts val="0"/>
              </a:spcAft>
              <a:buSzPts val="1100"/>
              <a:buNone/>
            </a:pPr>
            <a:endParaRPr/>
          </a:p>
        </p:txBody>
      </p:sp>
      <p:sp>
        <p:nvSpPr>
          <p:cNvPr id="247" name="Google Shape;247;p9:notes"/>
          <p:cNvSpPr>
            <a:spLocks noGrp="1" noRot="1" noChangeAspect="1"/>
          </p:cNvSpPr>
          <p:nvPr>
            <p:ph type="sldImg" idx="2"/>
          </p:nvPr>
        </p:nvSpPr>
        <p:spPr>
          <a:xfrm>
            <a:off x="90488" y="746125"/>
            <a:ext cx="6627812" cy="3727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17"/>
          <p:cNvGrpSpPr/>
          <p:nvPr/>
        </p:nvGrpSpPr>
        <p:grpSpPr>
          <a:xfrm>
            <a:off x="0" y="-8467"/>
            <a:ext cx="12192000" cy="6866467"/>
            <a:chOff x="0" y="-8467"/>
            <a:chExt cx="12192000" cy="6866467"/>
          </a:xfrm>
        </p:grpSpPr>
        <p:cxnSp>
          <p:nvCxnSpPr>
            <p:cNvPr id="24" name="Google Shape;24;p17"/>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17"/>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17"/>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6666"/>
              </a:schemeClr>
            </a:solidFill>
            <a:ln>
              <a:noFill/>
            </a:ln>
          </p:spPr>
        </p:sp>
        <p:sp>
          <p:nvSpPr>
            <p:cNvPr id="27" name="Google Shape;27;p17"/>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7"/>
            <p:cNvSpPr/>
            <p:nvPr/>
          </p:nvSpPr>
          <p:spPr>
            <a:xfrm>
              <a:off x="8932333" y="3048000"/>
              <a:ext cx="3259667" cy="3810000"/>
            </a:xfrm>
            <a:prstGeom prst="triangle">
              <a:avLst>
                <a:gd name="adj" fmla="val 100000"/>
              </a:avLst>
            </a:prstGeom>
            <a:solidFill>
              <a:schemeClr val="accent2">
                <a:alpha val="6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7"/>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953734">
                <a:alpha val="66666"/>
              </a:srgbClr>
            </a:solidFill>
            <a:ln>
              <a:noFill/>
            </a:ln>
          </p:spPr>
        </p:sp>
        <p:sp>
          <p:nvSpPr>
            <p:cNvPr id="30" name="Google Shape;30;p17"/>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93B3D7">
                <a:alpha val="66666"/>
              </a:srgbClr>
            </a:solidFill>
            <a:ln>
              <a:noFill/>
            </a:ln>
          </p:spPr>
        </p:sp>
        <p:sp>
          <p:nvSpPr>
            <p:cNvPr id="31" name="Google Shape;31;p17"/>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1568"/>
              </a:schemeClr>
            </a:solidFill>
            <a:ln>
              <a:noFill/>
            </a:ln>
          </p:spPr>
        </p:sp>
        <p:sp>
          <p:nvSpPr>
            <p:cNvPr id="32" name="Google Shape;32;p17"/>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7"/>
            <p:cNvSpPr/>
            <p:nvPr/>
          </p:nvSpPr>
          <p:spPr>
            <a:xfrm rot="10800000">
              <a:off x="0" y="0"/>
              <a:ext cx="842596" cy="5666154"/>
            </a:xfrm>
            <a:prstGeom prst="triangle">
              <a:avLst>
                <a:gd name="adj" fmla="val 100000"/>
              </a:avLst>
            </a:prstGeom>
            <a:solidFill>
              <a:schemeClr val="accent1">
                <a:alpha val="81568"/>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4" name="Google Shape;34;p17"/>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7"/>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a:endParaRPr/>
          </a:p>
        </p:txBody>
      </p:sp>
      <p:sp>
        <p:nvSpPr>
          <p:cNvPr id="36" name="Google Shape;36;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4"/>
        <p:cNvGrpSpPr/>
        <p:nvPr/>
      </p:nvGrpSpPr>
      <p:grpSpPr>
        <a:xfrm>
          <a:off x="0" y="0"/>
          <a:ext cx="0" cy="0"/>
          <a:chOff x="0" y="0"/>
          <a:chExt cx="0" cy="0"/>
        </a:xfrm>
      </p:grpSpPr>
      <p:sp>
        <p:nvSpPr>
          <p:cNvPr id="85" name="Google Shape;85;p26"/>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26"/>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87" name="Google Shape;87;p26"/>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120"/>
              <a:buNone/>
              <a:defRPr sz="1400"/>
            </a:lvl1pPr>
            <a:lvl2pPr marL="914400" lvl="1" indent="-228600" algn="l">
              <a:lnSpc>
                <a:spcPct val="100000"/>
              </a:lnSpc>
              <a:spcBef>
                <a:spcPts val="1000"/>
              </a:spcBef>
              <a:spcAft>
                <a:spcPts val="0"/>
              </a:spcAft>
              <a:buSzPts val="1120"/>
              <a:buNone/>
              <a:defRPr sz="1400"/>
            </a:lvl2pPr>
            <a:lvl3pPr marL="1371600" lvl="2" indent="-228600" algn="l">
              <a:lnSpc>
                <a:spcPct val="100000"/>
              </a:lnSpc>
              <a:spcBef>
                <a:spcPts val="1000"/>
              </a:spcBef>
              <a:spcAft>
                <a:spcPts val="0"/>
              </a:spcAft>
              <a:buSzPts val="960"/>
              <a:buNone/>
              <a:defRPr sz="1200"/>
            </a:lvl3pPr>
            <a:lvl4pPr marL="1828800" lvl="3" indent="-228600" algn="l">
              <a:lnSpc>
                <a:spcPct val="100000"/>
              </a:lnSpc>
              <a:spcBef>
                <a:spcPts val="1000"/>
              </a:spcBef>
              <a:spcAft>
                <a:spcPts val="0"/>
              </a:spcAft>
              <a:buSzPts val="800"/>
              <a:buNone/>
              <a:defRPr sz="1000"/>
            </a:lvl4pPr>
            <a:lvl5pPr marL="2286000" lvl="4" indent="-228600" algn="l">
              <a:lnSpc>
                <a:spcPct val="100000"/>
              </a:lnSpc>
              <a:spcBef>
                <a:spcPts val="1000"/>
              </a:spcBef>
              <a:spcAft>
                <a:spcPts val="0"/>
              </a:spcAft>
              <a:buSzPts val="800"/>
              <a:buNone/>
              <a:defRPr sz="1000"/>
            </a:lvl5pPr>
            <a:lvl6pPr marL="2743200" lvl="5" indent="-228600" algn="l">
              <a:lnSpc>
                <a:spcPct val="100000"/>
              </a:lnSpc>
              <a:spcBef>
                <a:spcPts val="1000"/>
              </a:spcBef>
              <a:spcAft>
                <a:spcPts val="0"/>
              </a:spcAft>
              <a:buSzPts val="800"/>
              <a:buNone/>
              <a:defRPr sz="1000"/>
            </a:lvl6pPr>
            <a:lvl7pPr marL="3200400" lvl="6" indent="-228600" algn="l">
              <a:lnSpc>
                <a:spcPct val="100000"/>
              </a:lnSpc>
              <a:spcBef>
                <a:spcPts val="1000"/>
              </a:spcBef>
              <a:spcAft>
                <a:spcPts val="0"/>
              </a:spcAft>
              <a:buSzPts val="800"/>
              <a:buNone/>
              <a:defRPr sz="1000"/>
            </a:lvl7pPr>
            <a:lvl8pPr marL="3657600" lvl="7" indent="-228600" algn="l">
              <a:lnSpc>
                <a:spcPct val="100000"/>
              </a:lnSpc>
              <a:spcBef>
                <a:spcPts val="1000"/>
              </a:spcBef>
              <a:spcAft>
                <a:spcPts val="0"/>
              </a:spcAft>
              <a:buSzPts val="800"/>
              <a:buNone/>
              <a:defRPr sz="1000"/>
            </a:lvl8pPr>
            <a:lvl9pPr marL="4114800" lvl="8" indent="-228600" algn="l">
              <a:lnSpc>
                <a:spcPct val="100000"/>
              </a:lnSpc>
              <a:spcBef>
                <a:spcPts val="1000"/>
              </a:spcBef>
              <a:spcAft>
                <a:spcPts val="0"/>
              </a:spcAft>
              <a:buSzPts val="800"/>
              <a:buNone/>
              <a:defRPr sz="1000"/>
            </a:lvl9pPr>
          </a:lstStyle>
          <a:p>
            <a:endParaRPr/>
          </a:p>
        </p:txBody>
      </p:sp>
      <p:sp>
        <p:nvSpPr>
          <p:cNvPr id="88" name="Google Shape;88;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1"/>
        <p:cNvGrpSpPr/>
        <p:nvPr/>
      </p:nvGrpSpPr>
      <p:grpSpPr>
        <a:xfrm>
          <a:off x="0" y="0"/>
          <a:ext cx="0" cy="0"/>
          <a:chOff x="0" y="0"/>
          <a:chExt cx="0" cy="0"/>
        </a:xfrm>
      </p:grpSpPr>
      <p:sp>
        <p:nvSpPr>
          <p:cNvPr id="92" name="Google Shape;92;p27"/>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400"/>
              <a:buFont typeface="Trebuchet MS"/>
              <a:buNone/>
              <a:defRPr sz="24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27"/>
          <p:cNvSpPr>
            <a:spLocks noGrp="1"/>
          </p:cNvSpPr>
          <p:nvPr>
            <p:ph type="pic" idx="2"/>
          </p:nvPr>
        </p:nvSpPr>
        <p:spPr>
          <a:xfrm>
            <a:off x="677334" y="609600"/>
            <a:ext cx="8596668" cy="3845718"/>
          </a:xfrm>
          <a:prstGeom prst="rect">
            <a:avLst/>
          </a:prstGeom>
          <a:noFill/>
          <a:ln>
            <a:noFill/>
          </a:ln>
        </p:spPr>
      </p:sp>
      <p:sp>
        <p:nvSpPr>
          <p:cNvPr id="94" name="Google Shape;94;p27"/>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960"/>
              <a:buNone/>
              <a:defRPr sz="1200"/>
            </a:lvl1pPr>
            <a:lvl2pPr marL="914400" lvl="1" indent="-228600" algn="l">
              <a:lnSpc>
                <a:spcPct val="100000"/>
              </a:lnSpc>
              <a:spcBef>
                <a:spcPts val="1000"/>
              </a:spcBef>
              <a:spcAft>
                <a:spcPts val="0"/>
              </a:spcAft>
              <a:buSzPts val="960"/>
              <a:buNone/>
              <a:defRPr sz="1200"/>
            </a:lvl2pPr>
            <a:lvl3pPr marL="1371600" lvl="2" indent="-228600" algn="l">
              <a:lnSpc>
                <a:spcPct val="100000"/>
              </a:lnSpc>
              <a:spcBef>
                <a:spcPts val="1000"/>
              </a:spcBef>
              <a:spcAft>
                <a:spcPts val="0"/>
              </a:spcAft>
              <a:buSzPts val="800"/>
              <a:buNone/>
              <a:defRPr sz="1000"/>
            </a:lvl3pPr>
            <a:lvl4pPr marL="1828800" lvl="3" indent="-228600" algn="l">
              <a:lnSpc>
                <a:spcPct val="100000"/>
              </a:lnSpc>
              <a:spcBef>
                <a:spcPts val="1000"/>
              </a:spcBef>
              <a:spcAft>
                <a:spcPts val="0"/>
              </a:spcAft>
              <a:buSzPts val="720"/>
              <a:buNone/>
              <a:defRPr sz="900"/>
            </a:lvl4pPr>
            <a:lvl5pPr marL="2286000" lvl="4" indent="-228600" algn="l">
              <a:lnSpc>
                <a:spcPct val="100000"/>
              </a:lnSpc>
              <a:spcBef>
                <a:spcPts val="1000"/>
              </a:spcBef>
              <a:spcAft>
                <a:spcPts val="0"/>
              </a:spcAft>
              <a:buSzPts val="720"/>
              <a:buNone/>
              <a:defRPr sz="900"/>
            </a:lvl5pPr>
            <a:lvl6pPr marL="2743200" lvl="5" indent="-228600" algn="l">
              <a:lnSpc>
                <a:spcPct val="100000"/>
              </a:lnSpc>
              <a:spcBef>
                <a:spcPts val="1000"/>
              </a:spcBef>
              <a:spcAft>
                <a:spcPts val="0"/>
              </a:spcAft>
              <a:buSzPts val="720"/>
              <a:buNone/>
              <a:defRPr sz="900"/>
            </a:lvl6pPr>
            <a:lvl7pPr marL="3200400" lvl="6" indent="-228600" algn="l">
              <a:lnSpc>
                <a:spcPct val="100000"/>
              </a:lnSpc>
              <a:spcBef>
                <a:spcPts val="1000"/>
              </a:spcBef>
              <a:spcAft>
                <a:spcPts val="0"/>
              </a:spcAft>
              <a:buSzPts val="720"/>
              <a:buNone/>
              <a:defRPr sz="900"/>
            </a:lvl7pPr>
            <a:lvl8pPr marL="3657600" lvl="7" indent="-228600" algn="l">
              <a:lnSpc>
                <a:spcPct val="100000"/>
              </a:lnSpc>
              <a:spcBef>
                <a:spcPts val="1000"/>
              </a:spcBef>
              <a:spcAft>
                <a:spcPts val="0"/>
              </a:spcAft>
              <a:buSzPts val="720"/>
              <a:buNone/>
              <a:defRPr sz="900"/>
            </a:lvl8pPr>
            <a:lvl9pPr marL="4114800" lvl="8" indent="-228600" algn="l">
              <a:lnSpc>
                <a:spcPct val="100000"/>
              </a:lnSpc>
              <a:spcBef>
                <a:spcPts val="1000"/>
              </a:spcBef>
              <a:spcAft>
                <a:spcPts val="0"/>
              </a:spcAft>
              <a:buSzPts val="720"/>
              <a:buNone/>
              <a:defRPr sz="900"/>
            </a:lvl9pPr>
          </a:lstStyle>
          <a:p>
            <a:endParaRPr/>
          </a:p>
        </p:txBody>
      </p:sp>
      <p:sp>
        <p:nvSpPr>
          <p:cNvPr id="95" name="Google Shape;95;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8"/>
        <p:cNvGrpSpPr/>
        <p:nvPr/>
      </p:nvGrpSpPr>
      <p:grpSpPr>
        <a:xfrm>
          <a:off x="0" y="0"/>
          <a:ext cx="0" cy="0"/>
          <a:chOff x="0" y="0"/>
          <a:chExt cx="0" cy="0"/>
        </a:xfrm>
      </p:grpSpPr>
      <p:sp>
        <p:nvSpPr>
          <p:cNvPr id="99" name="Google Shape;99;p28"/>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8"/>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1" name="Google Shape;101;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04"/>
        <p:cNvGrpSpPr/>
        <p:nvPr/>
      </p:nvGrpSpPr>
      <p:grpSpPr>
        <a:xfrm>
          <a:off x="0" y="0"/>
          <a:ext cx="0" cy="0"/>
          <a:chOff x="0" y="0"/>
          <a:chExt cx="0" cy="0"/>
        </a:xfrm>
      </p:grpSpPr>
      <p:sp>
        <p:nvSpPr>
          <p:cNvPr id="105" name="Google Shape;105;p29"/>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29"/>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1000"/>
              </a:spcBef>
              <a:spcAft>
                <a:spcPts val="0"/>
              </a:spcAft>
              <a:buSzPts val="1280"/>
              <a:buFont typeface="Trebuchet MS"/>
              <a:buNone/>
              <a:defRPr sz="1600">
                <a:solidFill>
                  <a:srgbClr val="7F7F7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07" name="Google Shape;107;p29"/>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8" name="Google Shape;108;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111" name="Google Shape;111;p29"/>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3B3D7"/>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12" name="Google Shape;112;p29"/>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3B3D7"/>
                </a:solidFill>
                <a:latin typeface="Arial"/>
                <a:ea typeface="Arial"/>
                <a:cs typeface="Arial"/>
                <a:sym typeface="Arial"/>
              </a:rPr>
              <a:t>”</a:t>
            </a:r>
            <a:endParaRPr sz="1800" b="0" i="0" u="none" strike="noStrike" cap="none">
              <a:solidFill>
                <a:srgbClr val="93B3D7"/>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13"/>
        <p:cNvGrpSpPr/>
        <p:nvPr/>
      </p:nvGrpSpPr>
      <p:grpSpPr>
        <a:xfrm>
          <a:off x="0" y="0"/>
          <a:ext cx="0" cy="0"/>
          <a:chOff x="0" y="0"/>
          <a:chExt cx="0" cy="0"/>
        </a:xfrm>
      </p:grpSpPr>
      <p:sp>
        <p:nvSpPr>
          <p:cNvPr id="114" name="Google Shape;114;p30"/>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30"/>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16" name="Google Shape;116;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9"/>
        <p:cNvGrpSpPr/>
        <p:nvPr/>
      </p:nvGrpSpPr>
      <p:grpSpPr>
        <a:xfrm>
          <a:off x="0" y="0"/>
          <a:ext cx="0" cy="0"/>
          <a:chOff x="0" y="0"/>
          <a:chExt cx="0" cy="0"/>
        </a:xfrm>
      </p:grpSpPr>
      <p:sp>
        <p:nvSpPr>
          <p:cNvPr id="120" name="Google Shape;120;p31"/>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31"/>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rgbClr val="3F3F3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22" name="Google Shape;122;p31"/>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23" name="Google Shape;123;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126" name="Google Shape;126;p31"/>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3B3D7"/>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27" name="Google Shape;127;p31"/>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GB" sz="8000" b="0" i="0" u="none" strike="noStrike" cap="none">
                <a:solidFill>
                  <a:srgbClr val="93B3D7"/>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8"/>
        <p:cNvGrpSpPr/>
        <p:nvPr/>
      </p:nvGrpSpPr>
      <p:grpSpPr>
        <a:xfrm>
          <a:off x="0" y="0"/>
          <a:ext cx="0" cy="0"/>
          <a:chOff x="0" y="0"/>
          <a:chExt cx="0" cy="0"/>
        </a:xfrm>
      </p:grpSpPr>
      <p:sp>
        <p:nvSpPr>
          <p:cNvPr id="129" name="Google Shape;129;p32"/>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2"/>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chemeClr val="accent1"/>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1" name="Google Shape;131;p32"/>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32" name="Google Shape;132;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3" name="Google Shape;133;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4" name="Google Shape;134;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5"/>
        <p:cNvGrpSpPr/>
        <p:nvPr/>
      </p:nvGrpSpPr>
      <p:grpSpPr>
        <a:xfrm>
          <a:off x="0" y="0"/>
          <a:ext cx="0" cy="0"/>
          <a:chOff x="0" y="0"/>
          <a:chExt cx="0" cy="0"/>
        </a:xfrm>
      </p:grpSpPr>
      <p:sp>
        <p:nvSpPr>
          <p:cNvPr id="136" name="Google Shape;136;p3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7" name="Google Shape;137;p33"/>
          <p:cNvSpPr txBox="1">
            <a:spLocks noGrp="1"/>
          </p:cNvSpPr>
          <p:nvPr>
            <p:ph type="body" idx="1"/>
          </p:nvPr>
        </p:nvSpPr>
        <p:spPr>
          <a:xfrm rot="5400000">
            <a:off x="3035282"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8" name="Google Shape;138;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0" name="Google Shape;140;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1"/>
        <p:cNvGrpSpPr/>
        <p:nvPr/>
      </p:nvGrpSpPr>
      <p:grpSpPr>
        <a:xfrm>
          <a:off x="0" y="0"/>
          <a:ext cx="0" cy="0"/>
          <a:chOff x="0" y="0"/>
          <a:chExt cx="0" cy="0"/>
        </a:xfrm>
      </p:grpSpPr>
      <p:sp>
        <p:nvSpPr>
          <p:cNvPr id="142" name="Google Shape;142;p34"/>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3" name="Google Shape;143;p34"/>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44" name="Google Shape;144;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6" name="Google Shape;146;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42" name="Google Shape;42;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images">
  <p:cSld name="2 images">
    <p:spTree>
      <p:nvGrpSpPr>
        <p:cNvPr id="1" name="Shape 45"/>
        <p:cNvGrpSpPr/>
        <p:nvPr/>
      </p:nvGrpSpPr>
      <p:grpSpPr>
        <a:xfrm>
          <a:off x="0" y="0"/>
          <a:ext cx="0" cy="0"/>
          <a:chOff x="0" y="0"/>
          <a:chExt cx="0" cy="0"/>
        </a:xfrm>
      </p:grpSpPr>
      <p:sp>
        <p:nvSpPr>
          <p:cNvPr id="46" name="Google Shape;46;p19"/>
          <p:cNvSpPr txBox="1">
            <a:spLocks noGrp="1"/>
          </p:cNvSpPr>
          <p:nvPr>
            <p:ph type="dt" idx="10"/>
          </p:nvPr>
        </p:nvSpPr>
        <p:spPr>
          <a:xfrm>
            <a:off x="609600" y="6356353"/>
            <a:ext cx="28448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9"/>
          <p:cNvSpPr txBox="1">
            <a:spLocks noGrp="1"/>
          </p:cNvSpPr>
          <p:nvPr>
            <p:ph type="ftr" idx="11"/>
          </p:nvPr>
        </p:nvSpPr>
        <p:spPr>
          <a:xfrm>
            <a:off x="4165600" y="6356353"/>
            <a:ext cx="3860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9"/>
          <p:cNvSpPr txBox="1">
            <a:spLocks noGrp="1"/>
          </p:cNvSpPr>
          <p:nvPr>
            <p:ph type="sldNum" idx="12"/>
          </p:nvPr>
        </p:nvSpPr>
        <p:spPr>
          <a:xfrm>
            <a:off x="8737601" y="6356353"/>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
        <p:nvSpPr>
          <p:cNvPr id="49" name="Google Shape;49;p19"/>
          <p:cNvSpPr txBox="1">
            <a:spLocks noGrp="1"/>
          </p:cNvSpPr>
          <p:nvPr>
            <p:ph type="body" idx="1"/>
          </p:nvPr>
        </p:nvSpPr>
        <p:spPr>
          <a:xfrm>
            <a:off x="6288617" y="2157656"/>
            <a:ext cx="5293783" cy="2796021"/>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atin typeface="Arial"/>
                <a:ea typeface="Arial"/>
                <a:cs typeface="Arial"/>
                <a:sym typeface="Arial"/>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0" name="Google Shape;50;p19"/>
          <p:cNvSpPr txBox="1">
            <a:spLocks noGrp="1"/>
          </p:cNvSpPr>
          <p:nvPr>
            <p:ph type="body" idx="2"/>
          </p:nvPr>
        </p:nvSpPr>
        <p:spPr>
          <a:xfrm>
            <a:off x="623393" y="2157656"/>
            <a:ext cx="5293783" cy="2796021"/>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atin typeface="Arial"/>
                <a:ea typeface="Arial"/>
                <a:cs typeface="Arial"/>
                <a:sym typeface="Arial"/>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1" name="Google Shape;51;p19"/>
          <p:cNvSpPr txBox="1">
            <a:spLocks noGrp="1"/>
          </p:cNvSpPr>
          <p:nvPr>
            <p:ph type="title"/>
          </p:nvPr>
        </p:nvSpPr>
        <p:spPr>
          <a:xfrm>
            <a:off x="609600" y="1282355"/>
            <a:ext cx="10972800" cy="93532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rgbClr val="71B74B"/>
              </a:buClr>
              <a:buSzPts val="3600"/>
              <a:buFont typeface="Arial"/>
              <a:buNone/>
              <a:defRPr b="1">
                <a:solidFill>
                  <a:srgbClr val="71B74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ims Slide">
  <p:cSld name="Aims Slide">
    <p:spTree>
      <p:nvGrpSpPr>
        <p:cNvPr id="1" name="Shape 52"/>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000"/>
              <a:buFont typeface="Trebuchet MS"/>
              <a:buNone/>
              <a:defRPr sz="40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1"/>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600"/>
              <a:buNone/>
              <a:defRPr sz="20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56" name="Google Shape;56;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9"/>
        <p:cNvGrpSpPr/>
        <p:nvPr/>
      </p:nvGrpSpPr>
      <p:grpSpPr>
        <a:xfrm>
          <a:off x="0" y="0"/>
          <a:ext cx="0" cy="0"/>
          <a:chOff x="0" y="0"/>
          <a:chExt cx="0" cy="0"/>
        </a:xfrm>
      </p:grpSpPr>
      <p:sp>
        <p:nvSpPr>
          <p:cNvPr id="60" name="Google Shape;60;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2"/>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62" name="Google Shape;62;p22"/>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63" name="Google Shape;63;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6"/>
        <p:cNvGrpSpPr/>
        <p:nvPr/>
      </p:nvGrpSpPr>
      <p:grpSpPr>
        <a:xfrm>
          <a:off x="0" y="0"/>
          <a:ext cx="0" cy="0"/>
          <a:chOff x="0" y="0"/>
          <a:chExt cx="0" cy="0"/>
        </a:xfrm>
      </p:grpSpPr>
      <p:sp>
        <p:nvSpPr>
          <p:cNvPr id="67" name="Google Shape;67;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3"/>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69" name="Google Shape;69;p23"/>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70" name="Google Shape;70;p23"/>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71" name="Google Shape;71;p23"/>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72" name="Google Shape;72;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5"/>
        <p:cNvGrpSpPr/>
        <p:nvPr/>
      </p:nvGrpSpPr>
      <p:grpSpPr>
        <a:xfrm>
          <a:off x="0" y="0"/>
          <a:ext cx="0" cy="0"/>
          <a:chOff x="0" y="0"/>
          <a:chExt cx="0" cy="0"/>
        </a:xfrm>
      </p:grpSpPr>
      <p:sp>
        <p:nvSpPr>
          <p:cNvPr id="76" name="Google Shape;76;p2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6"/>
          <p:cNvGrpSpPr/>
          <p:nvPr/>
        </p:nvGrpSpPr>
        <p:grpSpPr>
          <a:xfrm>
            <a:off x="0" y="-8467"/>
            <a:ext cx="12192000" cy="6866467"/>
            <a:chOff x="0" y="-8467"/>
            <a:chExt cx="12192000" cy="6866467"/>
          </a:xfrm>
        </p:grpSpPr>
        <p:cxnSp>
          <p:nvCxnSpPr>
            <p:cNvPr id="7" name="Google Shape;7;p16"/>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16"/>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16"/>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6666"/>
              </a:schemeClr>
            </a:solidFill>
            <a:ln>
              <a:noFill/>
            </a:ln>
          </p:spPr>
        </p:sp>
        <p:sp>
          <p:nvSpPr>
            <p:cNvPr id="10" name="Google Shape;10;p16"/>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6"/>
            <p:cNvSpPr/>
            <p:nvPr/>
          </p:nvSpPr>
          <p:spPr>
            <a:xfrm>
              <a:off x="8932333" y="3048000"/>
              <a:ext cx="3259667" cy="3810000"/>
            </a:xfrm>
            <a:prstGeom prst="triangle">
              <a:avLst>
                <a:gd name="adj" fmla="val 100000"/>
              </a:avLst>
            </a:prstGeom>
            <a:solidFill>
              <a:schemeClr val="accent2">
                <a:alpha val="68627"/>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6"/>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953734">
                <a:alpha val="66666"/>
              </a:srgbClr>
            </a:solidFill>
            <a:ln>
              <a:noFill/>
            </a:ln>
          </p:spPr>
        </p:sp>
        <p:sp>
          <p:nvSpPr>
            <p:cNvPr id="13" name="Google Shape;13;p16"/>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93B3D7">
                <a:alpha val="66666"/>
              </a:srgbClr>
            </a:solidFill>
            <a:ln>
              <a:noFill/>
            </a:ln>
          </p:spPr>
        </p:sp>
        <p:sp>
          <p:nvSpPr>
            <p:cNvPr id="14" name="Google Shape;14;p16"/>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1568"/>
              </a:schemeClr>
            </a:solidFill>
            <a:ln>
              <a:noFill/>
            </a:ln>
          </p:spPr>
        </p:sp>
        <p:sp>
          <p:nvSpPr>
            <p:cNvPr id="15" name="Google Shape;15;p16"/>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6"/>
            <p:cNvSpPr/>
            <p:nvPr/>
          </p:nvSpPr>
          <p:spPr>
            <a:xfrm>
              <a:off x="0" y="4013200"/>
              <a:ext cx="448733" cy="2844800"/>
            </a:xfrm>
            <a:prstGeom prst="triangle">
              <a:avLst>
                <a:gd name="adj" fmla="val 0"/>
              </a:avLst>
            </a:prstGeom>
            <a:solidFill>
              <a:schemeClr val="accent1">
                <a:alpha val="81568"/>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7" name="Google Shape;17;p1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18" name="Google Shape;18;p1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lnSpc>
                <a:spcPct val="100000"/>
              </a:lnSpc>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lnSpc>
                <a:spcPct val="100000"/>
              </a:lnSpc>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lnSpc>
                <a:spcPct val="100000"/>
              </a:lnSpc>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lnSpc>
                <a:spcPct val="100000"/>
              </a:lnSpc>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
          <p:cNvSpPr txBox="1">
            <a:spLocks noGrp="1"/>
          </p:cNvSpPr>
          <p:nvPr>
            <p:ph type="ctrTitle"/>
          </p:nvPr>
        </p:nvSpPr>
        <p:spPr>
          <a:xfrm>
            <a:off x="1507067" y="1871134"/>
            <a:ext cx="7646458" cy="164630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accent1"/>
              </a:buClr>
              <a:buSzPts val="5400"/>
              <a:buFont typeface="Trebuchet MS"/>
              <a:buNone/>
            </a:pPr>
            <a:r>
              <a:rPr lang="en-GB">
                <a:latin typeface="Arial"/>
                <a:ea typeface="Arial"/>
                <a:cs typeface="Arial"/>
                <a:sym typeface="Arial"/>
              </a:rPr>
              <a:t>Curriculum Organisation </a:t>
            </a:r>
            <a:br>
              <a:rPr lang="en-GB">
                <a:latin typeface="Arial"/>
                <a:ea typeface="Arial"/>
                <a:cs typeface="Arial"/>
                <a:sym typeface="Arial"/>
              </a:rPr>
            </a:br>
            <a:r>
              <a:rPr lang="en-GB">
                <a:latin typeface="Arial"/>
                <a:ea typeface="Arial"/>
                <a:cs typeface="Arial"/>
                <a:sym typeface="Arial"/>
              </a:rPr>
              <a:t>and Structure </a:t>
            </a:r>
            <a:endParaRPr>
              <a:latin typeface="Arial"/>
              <a:ea typeface="Arial"/>
              <a:cs typeface="Arial"/>
              <a:sym typeface="Arial"/>
            </a:endParaRPr>
          </a:p>
        </p:txBody>
      </p:sp>
      <p:pic>
        <p:nvPicPr>
          <p:cNvPr id="152" name="Google Shape;152;p1" descr="C:\Users\Joanne.s\Documents\NEW PIELD HEATH HOUSE SCHOOL LOGO.gif"/>
          <p:cNvPicPr preferRelativeResize="0"/>
          <p:nvPr/>
        </p:nvPicPr>
        <p:blipFill rotWithShape="1">
          <a:blip r:embed="rId3">
            <a:alphaModFix/>
          </a:blip>
          <a:srcRect/>
          <a:stretch/>
        </p:blipFill>
        <p:spPr>
          <a:xfrm>
            <a:off x="265179" y="5308888"/>
            <a:ext cx="1963420" cy="81089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36"/>
          <p:cNvSpPr txBox="1">
            <a:spLocks noGrp="1"/>
          </p:cNvSpPr>
          <p:nvPr>
            <p:ph type="title"/>
          </p:nvPr>
        </p:nvSpPr>
        <p:spPr>
          <a:xfrm>
            <a:off x="1508937" y="951992"/>
            <a:ext cx="9174126" cy="580223"/>
          </a:xfrm>
          <a:prstGeom prst="rect">
            <a:avLst/>
          </a:prstGeom>
          <a:solidFill>
            <a:srgbClr val="CCC0D9"/>
          </a:solidFill>
          <a:ln w="952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lvl="0" indent="0" algn="ctr" rtl="0">
              <a:lnSpc>
                <a:spcPct val="100000"/>
              </a:lnSpc>
              <a:spcBef>
                <a:spcPts val="0"/>
              </a:spcBef>
              <a:spcAft>
                <a:spcPts val="0"/>
              </a:spcAft>
              <a:buSzPts val="2667"/>
              <a:buNone/>
            </a:pPr>
            <a:r>
              <a:rPr lang="en-GB" sz="2400">
                <a:solidFill>
                  <a:schemeClr val="dk1"/>
                </a:solidFill>
              </a:rPr>
              <a:t>Pathway 2: Semi-Formal Curriculum </a:t>
            </a:r>
            <a:endParaRPr sz="2400"/>
          </a:p>
        </p:txBody>
      </p:sp>
      <p:sp>
        <p:nvSpPr>
          <p:cNvPr id="289" name="Google Shape;289;p36"/>
          <p:cNvSpPr/>
          <p:nvPr/>
        </p:nvSpPr>
        <p:spPr>
          <a:xfrm>
            <a:off x="107200" y="2090025"/>
            <a:ext cx="5681350" cy="2051325"/>
          </a:xfrm>
          <a:prstGeom prst="flowChartProcess">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r>
              <a:rPr lang="en-GB" sz="1200" b="1" i="0" u="none" strike="noStrike" cap="none">
                <a:solidFill>
                  <a:schemeClr val="dk1"/>
                </a:solidFill>
                <a:latin typeface="Arial"/>
                <a:ea typeface="Arial"/>
                <a:cs typeface="Arial"/>
                <a:sym typeface="Arial"/>
              </a:rPr>
              <a:t>Aims</a:t>
            </a:r>
            <a:endParaRPr sz="1200" b="1" i="0" u="none" strike="noStrike" cap="none">
              <a:solidFill>
                <a:srgbClr val="000000"/>
              </a:solidFill>
              <a:latin typeface="Arial"/>
              <a:ea typeface="Arial"/>
              <a:cs typeface="Arial"/>
              <a:sym typeface="Arial"/>
            </a:endParaRPr>
          </a:p>
          <a:p>
            <a:pPr marL="171450" marR="0" lvl="0" indent="-1651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For students to </a:t>
            </a:r>
            <a:endParaRPr sz="1200" b="0" i="0" u="none" strike="noStrike" cap="none">
              <a:solidFill>
                <a:srgbClr val="000000"/>
              </a:solidFill>
              <a:latin typeface="Arial"/>
              <a:ea typeface="Arial"/>
              <a:cs typeface="Arial"/>
              <a:sym typeface="Arial"/>
            </a:endParaRPr>
          </a:p>
          <a:p>
            <a:pPr marL="628650" marR="0" lvl="1" indent="-1778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become more competent communicators;</a:t>
            </a:r>
            <a:endParaRPr sz="1200" b="0" i="0" u="none" strike="noStrike" cap="none">
              <a:solidFill>
                <a:srgbClr val="000000"/>
              </a:solidFill>
              <a:latin typeface="Arial"/>
              <a:ea typeface="Arial"/>
              <a:cs typeface="Arial"/>
              <a:sym typeface="Arial"/>
            </a:endParaRPr>
          </a:p>
          <a:p>
            <a:pPr marL="628650" marR="0" lvl="1" indent="-1778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develop independence and life skills; </a:t>
            </a:r>
            <a:endParaRPr sz="1200" b="0" i="0" u="none" strike="noStrike" cap="none">
              <a:solidFill>
                <a:srgbClr val="000000"/>
              </a:solidFill>
              <a:latin typeface="Arial"/>
              <a:ea typeface="Arial"/>
              <a:cs typeface="Arial"/>
              <a:sym typeface="Arial"/>
            </a:endParaRPr>
          </a:p>
          <a:p>
            <a:pPr marL="628650" marR="0" lvl="1" indent="-1778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develop a greater awareness of themselves and their capabilities; </a:t>
            </a:r>
            <a:endParaRPr sz="1200" b="0" i="0" u="none" strike="noStrike" cap="none">
              <a:solidFill>
                <a:srgbClr val="000000"/>
              </a:solidFill>
              <a:latin typeface="Arial"/>
              <a:ea typeface="Arial"/>
              <a:cs typeface="Arial"/>
              <a:sym typeface="Arial"/>
            </a:endParaRPr>
          </a:p>
          <a:p>
            <a:pPr marL="628650" marR="0" lvl="1" indent="-1778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develop in self-esteem and confidence; </a:t>
            </a:r>
            <a:endParaRPr sz="1200" b="0" i="0" u="none" strike="noStrike" cap="none">
              <a:solidFill>
                <a:srgbClr val="000000"/>
              </a:solidFill>
              <a:latin typeface="Arial"/>
              <a:ea typeface="Arial"/>
              <a:cs typeface="Arial"/>
              <a:sym typeface="Arial"/>
            </a:endParaRPr>
          </a:p>
          <a:p>
            <a:pPr marL="628650" marR="0" lvl="1" indent="-1778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apply their knowledge where possible; </a:t>
            </a:r>
            <a:endParaRPr sz="1200" b="0" i="0" u="none" strike="noStrike" cap="none">
              <a:solidFill>
                <a:srgbClr val="000000"/>
              </a:solidFill>
              <a:latin typeface="Arial"/>
              <a:ea typeface="Arial"/>
              <a:cs typeface="Arial"/>
              <a:sym typeface="Arial"/>
            </a:endParaRPr>
          </a:p>
          <a:p>
            <a:pPr marL="628650" marR="0" lvl="1" indent="-1778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develop social interactions </a:t>
            </a:r>
            <a:endParaRPr sz="1200" b="0" i="0" u="none" strike="noStrike" cap="none">
              <a:solidFill>
                <a:srgbClr val="000000"/>
              </a:solidFill>
              <a:latin typeface="Arial"/>
              <a:ea typeface="Arial"/>
              <a:cs typeface="Arial"/>
              <a:sym typeface="Arial"/>
            </a:endParaRPr>
          </a:p>
          <a:p>
            <a:pPr marL="171450" marR="0" lvl="0" indent="-1651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To provide relevant breadth and balance of learning opportunities.</a:t>
            </a:r>
            <a:endParaRPr sz="1200" b="0" i="0" u="none" strike="noStrike" cap="none">
              <a:solidFill>
                <a:srgbClr val="000000"/>
              </a:solidFill>
              <a:latin typeface="Arial"/>
              <a:ea typeface="Arial"/>
              <a:cs typeface="Arial"/>
              <a:sym typeface="Arial"/>
            </a:endParaRPr>
          </a:p>
          <a:p>
            <a:pPr marL="171450" marR="0" lvl="0" indent="-165100" algn="just" rtl="0">
              <a:lnSpc>
                <a:spcPct val="100000"/>
              </a:lnSpc>
              <a:spcBef>
                <a:spcPts val="0"/>
              </a:spcBef>
              <a:spcAft>
                <a:spcPts val="0"/>
              </a:spcAft>
              <a:buClr>
                <a:srgbClr val="000000"/>
              </a:buClr>
              <a:buSzPts val="1300"/>
              <a:buFont typeface="Arial"/>
              <a:buChar char="•"/>
            </a:pPr>
            <a:r>
              <a:rPr lang="en-GB" sz="1200" b="0" i="0" u="none" strike="noStrike" cap="none">
                <a:solidFill>
                  <a:schemeClr val="dk1"/>
                </a:solidFill>
                <a:latin typeface="Arial"/>
                <a:ea typeface="Arial"/>
                <a:cs typeface="Arial"/>
                <a:sym typeface="Arial"/>
              </a:rPr>
              <a:t>To offer access to relevant inclusion opportunities.</a:t>
            </a:r>
            <a:endParaRPr sz="12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90" name="Google Shape;290;p36"/>
          <p:cNvSpPr/>
          <p:nvPr/>
        </p:nvSpPr>
        <p:spPr>
          <a:xfrm>
            <a:off x="5948025" y="2189500"/>
            <a:ext cx="5822225" cy="1681175"/>
          </a:xfrm>
          <a:prstGeom prst="flowChartProcess">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GB" sz="1200" b="1" i="0" u="none" strike="noStrike" cap="none" dirty="0">
                <a:solidFill>
                  <a:schemeClr val="dk1"/>
                </a:solidFill>
                <a:latin typeface="Arial"/>
                <a:ea typeface="Arial"/>
                <a:cs typeface="Arial"/>
                <a:sym typeface="Arial"/>
              </a:rPr>
              <a:t>Approaches to Learning</a:t>
            </a:r>
            <a:endParaRPr sz="1200" b="1" i="0" u="none" strike="noStrike" cap="none" dirty="0">
              <a:solidFill>
                <a:schemeClr val="dk1"/>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Arial"/>
              <a:buChar char="•"/>
            </a:pPr>
            <a:r>
              <a:rPr lang="en-GB" sz="1200" b="0" i="0" u="none" strike="noStrike" cap="none" dirty="0">
                <a:solidFill>
                  <a:schemeClr val="dk1"/>
                </a:solidFill>
                <a:latin typeface="Arial"/>
                <a:ea typeface="Arial"/>
                <a:cs typeface="Arial"/>
                <a:sym typeface="Arial"/>
              </a:rPr>
              <a:t>Themes hold a 5 year cycle together. </a:t>
            </a:r>
            <a:endParaRPr sz="1200" b="0" i="0" u="none" strike="noStrike" cap="none" dirty="0">
              <a:solidFill>
                <a:schemeClr val="dk1"/>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Arial"/>
              <a:buChar char="•"/>
            </a:pPr>
            <a:r>
              <a:rPr lang="en-GB" sz="1200" b="0" i="0" u="none" strike="noStrike" cap="none" dirty="0">
                <a:solidFill>
                  <a:schemeClr val="dk1"/>
                </a:solidFill>
                <a:latin typeface="Arial"/>
                <a:ea typeface="Arial"/>
                <a:cs typeface="Arial"/>
                <a:sym typeface="Arial"/>
              </a:rPr>
              <a:t>Skills in ICT permeate throughout the curriculum. </a:t>
            </a:r>
            <a:endParaRPr sz="1200" b="0" i="0" u="none" strike="noStrike" cap="none" dirty="0">
              <a:solidFill>
                <a:schemeClr val="dk1"/>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Arial"/>
              <a:buChar char="•"/>
            </a:pPr>
            <a:r>
              <a:rPr lang="en-GB" sz="1200" b="0" i="0" u="none" strike="noStrike" cap="none" dirty="0">
                <a:solidFill>
                  <a:schemeClr val="dk1"/>
                </a:solidFill>
                <a:latin typeface="Arial"/>
                <a:ea typeface="Arial"/>
                <a:cs typeface="Arial"/>
                <a:sym typeface="Arial"/>
              </a:rPr>
              <a:t>Mixture of contextual, practical learning and structured teaching.</a:t>
            </a:r>
            <a:endParaRPr sz="1200" b="0" i="0" u="none" strike="noStrike" cap="none" dirty="0">
              <a:solidFill>
                <a:schemeClr val="dk1"/>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Arial"/>
              <a:buChar char="•"/>
            </a:pPr>
            <a:r>
              <a:rPr lang="en-GB" sz="1200" b="0" i="0" u="none" strike="noStrike" cap="none" dirty="0">
                <a:solidFill>
                  <a:schemeClr val="dk1"/>
                </a:solidFill>
                <a:latin typeface="Arial"/>
                <a:ea typeface="Arial"/>
                <a:cs typeface="Arial"/>
                <a:sym typeface="Arial"/>
              </a:rPr>
              <a:t>Combination of individual and group instruction. </a:t>
            </a:r>
            <a:endParaRPr sz="1200" b="0" i="0" u="none" strike="noStrike" cap="none" dirty="0">
              <a:solidFill>
                <a:schemeClr val="dk1"/>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Arial"/>
              <a:buChar char="•"/>
            </a:pPr>
            <a:r>
              <a:rPr lang="en-GB" sz="1200" b="0" i="0" u="none" strike="noStrike" cap="none" dirty="0">
                <a:solidFill>
                  <a:schemeClr val="dk1"/>
                </a:solidFill>
                <a:latin typeface="Arial"/>
                <a:ea typeface="Arial"/>
                <a:cs typeface="Arial"/>
                <a:sym typeface="Arial"/>
              </a:rPr>
              <a:t>Teaching embraces the immediate and wider community, life skills, experiences and offers social opportunities. </a:t>
            </a:r>
            <a:endParaRPr sz="1200" b="0" i="0" u="none" strike="noStrike" cap="none" dirty="0">
              <a:solidFill>
                <a:schemeClr val="dk1"/>
              </a:solidFill>
              <a:latin typeface="Arial"/>
              <a:ea typeface="Arial"/>
              <a:cs typeface="Arial"/>
              <a:sym typeface="Arial"/>
            </a:endParaRPr>
          </a:p>
          <a:p>
            <a:pPr marL="171450" marR="0" lvl="0" indent="-171450" algn="just" rtl="0">
              <a:lnSpc>
                <a:spcPct val="100000"/>
              </a:lnSpc>
              <a:spcBef>
                <a:spcPts val="0"/>
              </a:spcBef>
              <a:spcAft>
                <a:spcPts val="0"/>
              </a:spcAft>
              <a:buClr>
                <a:schemeClr val="dk1"/>
              </a:buClr>
              <a:buSzPts val="1200"/>
              <a:buFont typeface="Arial"/>
              <a:buChar char="•"/>
            </a:pPr>
            <a:r>
              <a:rPr lang="en-GB" sz="1200" b="0" i="0" u="none" strike="noStrike" cap="none" dirty="0">
                <a:solidFill>
                  <a:schemeClr val="dk1"/>
                </a:solidFill>
                <a:latin typeface="Arial"/>
                <a:ea typeface="Arial"/>
                <a:cs typeface="Arial"/>
                <a:sym typeface="Arial"/>
              </a:rPr>
              <a:t>Independent thinking skills and problem solving skills are promoted and developed. </a:t>
            </a:r>
            <a:endParaRPr sz="1200" b="1" i="0" u="none" strike="noStrike" cap="none" dirty="0">
              <a:solidFill>
                <a:schemeClr val="dk1"/>
              </a:solidFill>
              <a:latin typeface="Arial"/>
              <a:ea typeface="Arial"/>
              <a:cs typeface="Arial"/>
              <a:sym typeface="Arial"/>
            </a:endParaRPr>
          </a:p>
        </p:txBody>
      </p:sp>
      <p:sp>
        <p:nvSpPr>
          <p:cNvPr id="291" name="Google Shape;291;p36"/>
          <p:cNvSpPr/>
          <p:nvPr/>
        </p:nvSpPr>
        <p:spPr>
          <a:xfrm>
            <a:off x="5948025" y="3970150"/>
            <a:ext cx="6051275" cy="1842675"/>
          </a:xfrm>
          <a:prstGeom prst="flowChartProcess">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GB" sz="1200" b="1" i="0" u="none" strike="noStrike" cap="none">
                <a:solidFill>
                  <a:schemeClr val="dk1"/>
                </a:solidFill>
                <a:latin typeface="Arial"/>
                <a:ea typeface="Arial"/>
                <a:cs typeface="Arial"/>
                <a:sym typeface="Arial"/>
              </a:rPr>
              <a:t>Accreditation</a:t>
            </a:r>
            <a:endParaRPr sz="1400" b="1"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en-GB" sz="1200" b="0" i="0" u="none" strike="noStrike" cap="none">
                <a:solidFill>
                  <a:schemeClr val="dk1"/>
                </a:solidFill>
                <a:latin typeface="Arial"/>
                <a:ea typeface="Arial"/>
                <a:cs typeface="Arial"/>
                <a:sym typeface="Arial"/>
              </a:rPr>
              <a:t>All pupils in Year 9 complete ASDAN - Life skills challenges accreditation modules. The yearly framework identifies what theme the accreditation module should follow and there are suggested module that link to these.</a:t>
            </a:r>
            <a:endParaRPr sz="12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en-GB" sz="1200" b="0" i="0" u="none" strike="noStrike" cap="none">
                <a:solidFill>
                  <a:schemeClr val="dk1"/>
                </a:solidFill>
                <a:latin typeface="Arial"/>
                <a:ea typeface="Arial"/>
                <a:cs typeface="Arial"/>
                <a:sym typeface="Arial"/>
              </a:rPr>
              <a:t>Modules are levelled using Working towards, Entry 1, Entry 2 and structured learning approaches, Most students working in pathway 1 are working towards or Entry1/2 level in life skills challenges. </a:t>
            </a:r>
            <a:endParaRPr sz="12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0000"/>
              </a:buClr>
              <a:buSzPts val="1200"/>
              <a:buFont typeface="Arial"/>
              <a:buChar char="•"/>
            </a:pPr>
            <a:r>
              <a:rPr lang="en-GB" sz="1200" b="0" i="0" u="none" strike="noStrike" cap="none">
                <a:solidFill>
                  <a:schemeClr val="dk1"/>
                </a:solidFill>
                <a:latin typeface="Arial"/>
                <a:ea typeface="Arial"/>
                <a:cs typeface="Arial"/>
                <a:sym typeface="Arial"/>
              </a:rPr>
              <a:t>All students at year 10 and 11 complete ASDAN – Transitional challenges and at KS5 students complete NOCN modules.  </a:t>
            </a:r>
            <a:endParaRPr sz="1200" b="0" i="0" u="none" strike="noStrike" cap="none">
              <a:solidFill>
                <a:srgbClr val="000000"/>
              </a:solidFill>
              <a:latin typeface="Arial"/>
              <a:ea typeface="Arial"/>
              <a:cs typeface="Arial"/>
              <a:sym typeface="Arial"/>
            </a:endParaRPr>
          </a:p>
        </p:txBody>
      </p:sp>
      <p:sp>
        <p:nvSpPr>
          <p:cNvPr id="292" name="Google Shape;292;p36"/>
          <p:cNvSpPr/>
          <p:nvPr/>
        </p:nvSpPr>
        <p:spPr>
          <a:xfrm>
            <a:off x="107200" y="5875750"/>
            <a:ext cx="11522150" cy="923925"/>
          </a:xfrm>
          <a:prstGeom prst="flowChartProcess">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en-GB" sz="1200" b="1" i="0" u="none" strike="noStrike" cap="none">
                <a:solidFill>
                  <a:schemeClr val="dk1"/>
                </a:solidFill>
                <a:latin typeface="Arial"/>
                <a:ea typeface="Arial"/>
                <a:cs typeface="Arial"/>
                <a:sym typeface="Arial"/>
              </a:rPr>
              <a:t>Assessment</a:t>
            </a:r>
            <a:endParaRPr sz="1200" b="0" i="0" u="none" strike="noStrike" cap="none">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Tracking sheets- recording outcomes for all practical activities and progress towards these outcomes</a:t>
            </a:r>
            <a:endParaRPr sz="1200" b="0" i="0" u="none" strike="noStrike" cap="none">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Feedback forms- recording outcomes, progress towards outcomes, next steps and student self evaluation.</a:t>
            </a:r>
            <a:endParaRPr sz="1200" b="0" i="0" u="none" strike="noStrike" cap="none">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Progress Towards meeting short term outcomes using Evidence for learning.</a:t>
            </a:r>
            <a:endParaRPr sz="12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3" name="Google Shape;293;p36"/>
          <p:cNvSpPr txBox="1"/>
          <p:nvPr/>
        </p:nvSpPr>
        <p:spPr>
          <a:xfrm>
            <a:off x="427750" y="1657127"/>
            <a:ext cx="11038800" cy="432900"/>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1200"/>
              <a:buFont typeface="Arial"/>
              <a:buNone/>
            </a:pPr>
            <a:r>
              <a:rPr lang="en-GB" sz="1200" b="0" i="0" u="none" strike="noStrike" cap="none">
                <a:solidFill>
                  <a:schemeClr val="dk1"/>
                </a:solidFill>
                <a:latin typeface="Arial"/>
                <a:ea typeface="Arial"/>
                <a:cs typeface="Arial"/>
                <a:sym typeface="Arial"/>
              </a:rPr>
              <a:t>A practical life skills approach. Students benefit from a wider range of community opportunities which is essential for their learning and development.  </a:t>
            </a:r>
            <a:endParaRPr sz="1200" b="0" i="0" u="none" strike="noStrike" cap="none">
              <a:solidFill>
                <a:srgbClr val="000000"/>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1200"/>
              <a:buFont typeface="Arial"/>
              <a:buNone/>
            </a:pPr>
            <a:endParaRPr sz="1400" b="0" i="0" u="none" strike="noStrike" cap="none">
              <a:solidFill>
                <a:srgbClr val="000000"/>
              </a:solidFill>
              <a:latin typeface="Arial"/>
              <a:ea typeface="Arial"/>
              <a:cs typeface="Arial"/>
              <a:sym typeface="Arial"/>
            </a:endParaRPr>
          </a:p>
        </p:txBody>
      </p:sp>
      <p:sp>
        <p:nvSpPr>
          <p:cNvPr id="294" name="Google Shape;294;p36"/>
          <p:cNvSpPr txBox="1"/>
          <p:nvPr/>
        </p:nvSpPr>
        <p:spPr>
          <a:xfrm>
            <a:off x="689345" y="116958"/>
            <a:ext cx="10515600" cy="797442"/>
          </a:xfrm>
          <a:prstGeom prst="rect">
            <a:avLst/>
          </a:prstGeom>
          <a:solidFill>
            <a:srgbClr val="DAE5F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0000"/>
              </a:buClr>
              <a:buSzPts val="4400"/>
              <a:buFont typeface="Arial"/>
              <a:buNone/>
            </a:pPr>
            <a:r>
              <a:rPr lang="en-GB" sz="3200" b="0" i="0" u="none" strike="noStrike" cap="none">
                <a:solidFill>
                  <a:schemeClr val="dk1"/>
                </a:solidFill>
                <a:latin typeface="Arial"/>
                <a:ea typeface="Arial"/>
                <a:cs typeface="Arial"/>
                <a:sym typeface="Arial"/>
              </a:rPr>
              <a:t>Implementation – Organisation  </a:t>
            </a:r>
            <a:endParaRPr sz="1050" b="0" i="0" u="none" strike="noStrike" cap="none">
              <a:solidFill>
                <a:srgbClr val="000000"/>
              </a:solidFill>
              <a:latin typeface="Arial"/>
              <a:ea typeface="Arial"/>
              <a:cs typeface="Arial"/>
              <a:sym typeface="Arial"/>
            </a:endParaRPr>
          </a:p>
        </p:txBody>
      </p:sp>
      <p:sp>
        <p:nvSpPr>
          <p:cNvPr id="295" name="Google Shape;295;p36"/>
          <p:cNvSpPr/>
          <p:nvPr/>
        </p:nvSpPr>
        <p:spPr>
          <a:xfrm>
            <a:off x="107225" y="4233713"/>
            <a:ext cx="5681325" cy="1500563"/>
          </a:xfrm>
          <a:prstGeom prst="flowChartProcess">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cap="none">
                <a:solidFill>
                  <a:schemeClr val="dk1"/>
                </a:solidFill>
                <a:latin typeface="Arial"/>
                <a:ea typeface="Arial"/>
                <a:cs typeface="Arial"/>
                <a:sym typeface="Arial"/>
              </a:rPr>
              <a:t>Therapy Input</a:t>
            </a:r>
            <a:endParaRPr sz="1200" b="1"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0000"/>
              </a:buClr>
              <a:buSzPts val="1200"/>
              <a:buFont typeface="Arial"/>
              <a:buChar char="•"/>
            </a:pPr>
            <a:r>
              <a:rPr lang="en-GB" sz="1200" b="0" i="0" u="none" strike="noStrike" cap="none">
                <a:solidFill>
                  <a:schemeClr val="dk1"/>
                </a:solidFill>
                <a:latin typeface="Arial"/>
                <a:ea typeface="Arial"/>
                <a:cs typeface="Arial"/>
                <a:sym typeface="Arial"/>
              </a:rPr>
              <a:t>Most students have a ‘targeted’ level of therapy input from the therapy department; O.T, SaLT. Some students may have a ‘specialist’ level of input in relation to need. </a:t>
            </a:r>
            <a:endParaRPr sz="1200" b="0" i="0" u="none" strike="noStrike" cap="none">
              <a:solidFill>
                <a:schemeClr val="dk1"/>
              </a:solidFill>
              <a:latin typeface="Arial"/>
              <a:ea typeface="Arial"/>
              <a:cs typeface="Arial"/>
              <a:sym typeface="Arial"/>
            </a:endParaRPr>
          </a:p>
          <a:p>
            <a:pPr marL="171450" marR="0" lvl="0" indent="-171450" algn="l" rtl="0">
              <a:lnSpc>
                <a:spcPct val="100000"/>
              </a:lnSpc>
              <a:spcBef>
                <a:spcPts val="0"/>
              </a:spcBef>
              <a:spcAft>
                <a:spcPts val="0"/>
              </a:spcAft>
              <a:buClr>
                <a:srgbClr val="000000"/>
              </a:buClr>
              <a:buSzPts val="1200"/>
              <a:buFont typeface="Arial"/>
              <a:buChar char="•"/>
            </a:pPr>
            <a:r>
              <a:rPr lang="en-GB" sz="1200" b="0" i="0" u="none" strike="noStrike" cap="none">
                <a:solidFill>
                  <a:schemeClr val="dk1"/>
                </a:solidFill>
                <a:latin typeface="Arial"/>
                <a:ea typeface="Arial"/>
                <a:cs typeface="Arial"/>
                <a:sym typeface="Arial"/>
              </a:rPr>
              <a:t>Students have Communication and sensory diet profiles. </a:t>
            </a:r>
            <a:endParaRPr sz="1200" b="0" i="0" u="none" strike="noStrike" cap="none">
              <a:solidFill>
                <a:schemeClr val="dk1"/>
              </a:solidFill>
              <a:latin typeface="Arial"/>
              <a:ea typeface="Arial"/>
              <a:cs typeface="Arial"/>
              <a:sym typeface="Arial"/>
            </a:endParaRPr>
          </a:p>
          <a:p>
            <a:pPr marL="171450" marR="0" lvl="0" indent="-171450" algn="l" rtl="0">
              <a:lnSpc>
                <a:spcPct val="100000"/>
              </a:lnSpc>
              <a:spcBef>
                <a:spcPts val="0"/>
              </a:spcBef>
              <a:spcAft>
                <a:spcPts val="0"/>
              </a:spcAft>
              <a:buClr>
                <a:srgbClr val="000000"/>
              </a:buClr>
              <a:buSzPts val="1200"/>
              <a:buFont typeface="Arial"/>
              <a:buChar char="•"/>
            </a:pPr>
            <a:r>
              <a:rPr lang="en-GB" sz="1200" b="0" i="0" u="none" strike="noStrike" cap="none">
                <a:solidFill>
                  <a:schemeClr val="dk1"/>
                </a:solidFill>
                <a:latin typeface="Arial"/>
                <a:ea typeface="Arial"/>
                <a:cs typeface="Arial"/>
                <a:sym typeface="Arial"/>
              </a:rPr>
              <a:t>Some students have a communication and sensory passport which outlines needs that must be met before learning can take place. </a:t>
            </a:r>
            <a:endParaRPr sz="12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37"/>
          <p:cNvSpPr/>
          <p:nvPr/>
        </p:nvSpPr>
        <p:spPr>
          <a:xfrm>
            <a:off x="5465455" y="2876495"/>
            <a:ext cx="1051409" cy="766374"/>
          </a:xfrm>
          <a:prstGeom prst="ellipse">
            <a:avLst/>
          </a:prstGeom>
          <a:solidFill>
            <a:srgbClr val="008000"/>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Semi Formal Curriculum</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KS3/4</a:t>
            </a:r>
            <a:endParaRPr sz="1400" b="0" i="0" u="none" strike="noStrike" cap="none">
              <a:solidFill>
                <a:srgbClr val="000000"/>
              </a:solidFill>
              <a:latin typeface="Arial"/>
              <a:ea typeface="Arial"/>
              <a:cs typeface="Arial"/>
              <a:sym typeface="Arial"/>
            </a:endParaRPr>
          </a:p>
        </p:txBody>
      </p:sp>
      <p:sp>
        <p:nvSpPr>
          <p:cNvPr id="301" name="Google Shape;301;p37"/>
          <p:cNvSpPr/>
          <p:nvPr/>
        </p:nvSpPr>
        <p:spPr>
          <a:xfrm>
            <a:off x="4545707" y="3450311"/>
            <a:ext cx="951901" cy="802511"/>
          </a:xfrm>
          <a:prstGeom prst="ellipse">
            <a:avLst/>
          </a:prstGeom>
          <a:solidFill>
            <a:srgbClr val="FFCC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Transition </a:t>
            </a:r>
            <a:endParaRPr sz="1400" b="0" i="0" u="none" strike="noStrike" cap="none">
              <a:solidFill>
                <a:srgbClr val="000000"/>
              </a:solidFill>
              <a:latin typeface="Arial"/>
              <a:ea typeface="Arial"/>
              <a:cs typeface="Arial"/>
              <a:sym typeface="Arial"/>
            </a:endParaRPr>
          </a:p>
        </p:txBody>
      </p:sp>
      <p:sp>
        <p:nvSpPr>
          <p:cNvPr id="302" name="Google Shape;302;p37"/>
          <p:cNvSpPr/>
          <p:nvPr/>
        </p:nvSpPr>
        <p:spPr>
          <a:xfrm>
            <a:off x="6578144" y="3444072"/>
            <a:ext cx="904242" cy="827622"/>
          </a:xfrm>
          <a:prstGeom prst="ellipse">
            <a:avLst/>
          </a:prstGeom>
          <a:solidFill>
            <a:srgbClr val="FABF8E"/>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Indepen-dence </a:t>
            </a:r>
            <a:endParaRPr sz="1400" b="0" i="0" u="none" strike="noStrike" cap="none">
              <a:solidFill>
                <a:srgbClr val="000000"/>
              </a:solidFill>
              <a:latin typeface="Arial"/>
              <a:ea typeface="Arial"/>
              <a:cs typeface="Arial"/>
              <a:sym typeface="Arial"/>
            </a:endParaRPr>
          </a:p>
        </p:txBody>
      </p:sp>
      <p:sp>
        <p:nvSpPr>
          <p:cNvPr id="303" name="Google Shape;303;p37"/>
          <p:cNvSpPr/>
          <p:nvPr/>
        </p:nvSpPr>
        <p:spPr>
          <a:xfrm>
            <a:off x="4495181" y="2373923"/>
            <a:ext cx="873156" cy="812817"/>
          </a:xfrm>
          <a:prstGeom prst="ellipse">
            <a:avLst/>
          </a:prstGeom>
          <a:solidFill>
            <a:srgbClr val="FF00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Relating and interact-ing</a:t>
            </a:r>
            <a:endParaRPr sz="1400" b="0" i="0" u="none" strike="noStrike" cap="none">
              <a:solidFill>
                <a:srgbClr val="000000"/>
              </a:solidFill>
              <a:latin typeface="Arial"/>
              <a:ea typeface="Arial"/>
              <a:cs typeface="Arial"/>
              <a:sym typeface="Arial"/>
            </a:endParaRPr>
          </a:p>
        </p:txBody>
      </p:sp>
      <p:sp>
        <p:nvSpPr>
          <p:cNvPr id="304" name="Google Shape;304;p37"/>
          <p:cNvSpPr/>
          <p:nvPr/>
        </p:nvSpPr>
        <p:spPr>
          <a:xfrm>
            <a:off x="6683515" y="2477919"/>
            <a:ext cx="873395" cy="775015"/>
          </a:xfrm>
          <a:prstGeom prst="ellipse">
            <a:avLst/>
          </a:prstGeom>
          <a:solidFill>
            <a:srgbClr val="B2A0C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Learning and under-</a:t>
            </a:r>
            <a:endParaRPr sz="8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standing </a:t>
            </a:r>
            <a:endParaRPr sz="800" b="1" i="0" u="none" strike="noStrike" cap="none">
              <a:solidFill>
                <a:schemeClr val="dk1"/>
              </a:solidFill>
              <a:latin typeface="Trebuchet MS"/>
              <a:ea typeface="Trebuchet MS"/>
              <a:cs typeface="Trebuchet MS"/>
              <a:sym typeface="Trebuchet MS"/>
            </a:endParaRPr>
          </a:p>
        </p:txBody>
      </p:sp>
      <p:sp>
        <p:nvSpPr>
          <p:cNvPr id="305" name="Google Shape;305;p37"/>
          <p:cNvSpPr/>
          <p:nvPr/>
        </p:nvSpPr>
        <p:spPr>
          <a:xfrm>
            <a:off x="5553945" y="3837817"/>
            <a:ext cx="951901" cy="849096"/>
          </a:xfrm>
          <a:prstGeom prst="ellipse">
            <a:avLst/>
          </a:prstGeom>
          <a:solidFill>
            <a:srgbClr val="93B3D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Leisure and well being </a:t>
            </a:r>
            <a:endParaRPr sz="1400" b="0" i="0" u="none" strike="noStrike" cap="none">
              <a:solidFill>
                <a:srgbClr val="000000"/>
              </a:solidFill>
              <a:latin typeface="Arial"/>
              <a:ea typeface="Arial"/>
              <a:cs typeface="Arial"/>
              <a:sym typeface="Arial"/>
            </a:endParaRPr>
          </a:p>
        </p:txBody>
      </p:sp>
      <p:sp>
        <p:nvSpPr>
          <p:cNvPr id="306" name="Google Shape;306;p37"/>
          <p:cNvSpPr/>
          <p:nvPr/>
        </p:nvSpPr>
        <p:spPr>
          <a:xfrm>
            <a:off x="5503915" y="1808512"/>
            <a:ext cx="873311" cy="777514"/>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1400" b="0" i="0" u="none" strike="noStrike" cap="none">
              <a:solidFill>
                <a:srgbClr val="000000"/>
              </a:solidFill>
              <a:latin typeface="Arial"/>
              <a:ea typeface="Arial"/>
              <a:cs typeface="Arial"/>
              <a:sym typeface="Arial"/>
            </a:endParaRPr>
          </a:p>
        </p:txBody>
      </p:sp>
      <p:cxnSp>
        <p:nvCxnSpPr>
          <p:cNvPr id="307" name="Google Shape;307;p37"/>
          <p:cNvCxnSpPr/>
          <p:nvPr/>
        </p:nvCxnSpPr>
        <p:spPr>
          <a:xfrm rot="10800000">
            <a:off x="6008195" y="3565875"/>
            <a:ext cx="0" cy="295174"/>
          </a:xfrm>
          <a:prstGeom prst="straightConnector1">
            <a:avLst/>
          </a:prstGeom>
          <a:noFill/>
          <a:ln w="9525" cap="flat" cmpd="sng">
            <a:solidFill>
              <a:schemeClr val="dk1"/>
            </a:solidFill>
            <a:prstDash val="dash"/>
            <a:round/>
            <a:headEnd type="none" w="sm" len="sm"/>
            <a:tailEnd type="none" w="sm" len="sm"/>
          </a:ln>
        </p:spPr>
      </p:cxnSp>
      <p:cxnSp>
        <p:nvCxnSpPr>
          <p:cNvPr id="308" name="Google Shape;308;p37"/>
          <p:cNvCxnSpPr/>
          <p:nvPr/>
        </p:nvCxnSpPr>
        <p:spPr>
          <a:xfrm rot="10800000">
            <a:off x="6008195" y="2567825"/>
            <a:ext cx="0" cy="295174"/>
          </a:xfrm>
          <a:prstGeom prst="straightConnector1">
            <a:avLst/>
          </a:prstGeom>
          <a:noFill/>
          <a:ln w="9525" cap="flat" cmpd="sng">
            <a:solidFill>
              <a:schemeClr val="dk1"/>
            </a:solidFill>
            <a:prstDash val="dash"/>
            <a:round/>
            <a:headEnd type="none" w="sm" len="sm"/>
            <a:tailEnd type="none" w="sm" len="sm"/>
          </a:ln>
        </p:spPr>
      </p:cxnSp>
      <p:cxnSp>
        <p:nvCxnSpPr>
          <p:cNvPr id="309" name="Google Shape;309;p37"/>
          <p:cNvCxnSpPr/>
          <p:nvPr/>
        </p:nvCxnSpPr>
        <p:spPr>
          <a:xfrm rot="10800000">
            <a:off x="5368338" y="2924944"/>
            <a:ext cx="185428" cy="144016"/>
          </a:xfrm>
          <a:prstGeom prst="straightConnector1">
            <a:avLst/>
          </a:prstGeom>
          <a:noFill/>
          <a:ln w="9525" cap="flat" cmpd="sng">
            <a:solidFill>
              <a:schemeClr val="dk1"/>
            </a:solidFill>
            <a:prstDash val="dash"/>
            <a:round/>
            <a:headEnd type="none" w="sm" len="sm"/>
            <a:tailEnd type="none" w="sm" len="sm"/>
          </a:ln>
        </p:spPr>
      </p:cxnSp>
      <p:cxnSp>
        <p:nvCxnSpPr>
          <p:cNvPr id="310" name="Google Shape;310;p37"/>
          <p:cNvCxnSpPr/>
          <p:nvPr/>
        </p:nvCxnSpPr>
        <p:spPr>
          <a:xfrm rot="10800000" flipH="1">
            <a:off x="5415650" y="3450311"/>
            <a:ext cx="231271" cy="142661"/>
          </a:xfrm>
          <a:prstGeom prst="straightConnector1">
            <a:avLst/>
          </a:prstGeom>
          <a:noFill/>
          <a:ln w="9525" cap="flat" cmpd="sng">
            <a:solidFill>
              <a:schemeClr val="dk1"/>
            </a:solidFill>
            <a:prstDash val="dash"/>
            <a:round/>
            <a:headEnd type="none" w="sm" len="sm"/>
            <a:tailEnd type="none" w="sm" len="sm"/>
          </a:ln>
        </p:spPr>
      </p:cxnSp>
      <p:cxnSp>
        <p:nvCxnSpPr>
          <p:cNvPr id="311" name="Google Shape;311;p37"/>
          <p:cNvCxnSpPr/>
          <p:nvPr/>
        </p:nvCxnSpPr>
        <p:spPr>
          <a:xfrm rot="10800000" flipH="1">
            <a:off x="6427254" y="2996953"/>
            <a:ext cx="256169" cy="117779"/>
          </a:xfrm>
          <a:prstGeom prst="straightConnector1">
            <a:avLst/>
          </a:prstGeom>
          <a:noFill/>
          <a:ln w="9525" cap="flat" cmpd="sng">
            <a:solidFill>
              <a:schemeClr val="dk1"/>
            </a:solidFill>
            <a:prstDash val="dash"/>
            <a:round/>
            <a:headEnd type="none" w="sm" len="sm"/>
            <a:tailEnd type="none" w="sm" len="sm"/>
          </a:ln>
        </p:spPr>
      </p:cxnSp>
      <p:cxnSp>
        <p:nvCxnSpPr>
          <p:cNvPr id="312" name="Google Shape;312;p37"/>
          <p:cNvCxnSpPr/>
          <p:nvPr/>
        </p:nvCxnSpPr>
        <p:spPr>
          <a:xfrm rot="10800000">
            <a:off x="6417356" y="3437381"/>
            <a:ext cx="226470" cy="162918"/>
          </a:xfrm>
          <a:prstGeom prst="straightConnector1">
            <a:avLst/>
          </a:prstGeom>
          <a:noFill/>
          <a:ln w="9525" cap="flat" cmpd="sng">
            <a:solidFill>
              <a:schemeClr val="dk1"/>
            </a:solidFill>
            <a:prstDash val="dash"/>
            <a:round/>
            <a:headEnd type="none" w="sm" len="sm"/>
            <a:tailEnd type="none" w="sm" len="sm"/>
          </a:ln>
        </p:spPr>
      </p:cxnSp>
      <p:sp>
        <p:nvSpPr>
          <p:cNvPr id="313" name="Google Shape;313;p37"/>
          <p:cNvSpPr/>
          <p:nvPr/>
        </p:nvSpPr>
        <p:spPr>
          <a:xfrm>
            <a:off x="5532912" y="987075"/>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Functional Reading schemes and writing</a:t>
            </a:r>
            <a:endParaRPr sz="600" b="0" i="0" u="none" strike="noStrike" cap="none">
              <a:solidFill>
                <a:schemeClr val="dk1"/>
              </a:solidFill>
              <a:latin typeface="Trebuchet MS"/>
              <a:ea typeface="Trebuchet MS"/>
              <a:cs typeface="Trebuchet MS"/>
              <a:sym typeface="Trebuchet MS"/>
            </a:endParaRPr>
          </a:p>
        </p:txBody>
      </p:sp>
      <p:sp>
        <p:nvSpPr>
          <p:cNvPr id="314" name="Google Shape;314;p37"/>
          <p:cNvSpPr/>
          <p:nvPr/>
        </p:nvSpPr>
        <p:spPr>
          <a:xfrm>
            <a:off x="7382444" y="1808512"/>
            <a:ext cx="1015555" cy="893385"/>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Arial"/>
                <a:ea typeface="Arial"/>
                <a:cs typeface="Arial"/>
                <a:sym typeface="Arial"/>
              </a:rPr>
              <a:t>Maths</a:t>
            </a:r>
            <a:endParaRPr sz="800" b="0" i="0" u="none" strike="noStrike" cap="none">
              <a:solidFill>
                <a:schemeClr val="dk1"/>
              </a:solidFill>
              <a:latin typeface="Trebuchet MS"/>
              <a:ea typeface="Trebuchet MS"/>
              <a:cs typeface="Trebuchet MS"/>
              <a:sym typeface="Trebuchet MS"/>
            </a:endParaRPr>
          </a:p>
        </p:txBody>
      </p:sp>
      <p:sp>
        <p:nvSpPr>
          <p:cNvPr id="315" name="Google Shape;315;p37"/>
          <p:cNvSpPr/>
          <p:nvPr/>
        </p:nvSpPr>
        <p:spPr>
          <a:xfrm>
            <a:off x="8272561" y="1477189"/>
            <a:ext cx="1015555" cy="785066"/>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Knowledge of the world </a:t>
            </a:r>
            <a:endParaRPr sz="8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endParaRPr sz="800" b="0" i="0" u="none" strike="noStrike" cap="none">
              <a:solidFill>
                <a:schemeClr val="dk1"/>
              </a:solidFill>
              <a:latin typeface="Trebuchet MS"/>
              <a:ea typeface="Trebuchet MS"/>
              <a:cs typeface="Trebuchet MS"/>
              <a:sym typeface="Trebuchet MS"/>
            </a:endParaRPr>
          </a:p>
        </p:txBody>
      </p:sp>
      <p:sp>
        <p:nvSpPr>
          <p:cNvPr id="316" name="Google Shape;316;p37"/>
          <p:cNvSpPr/>
          <p:nvPr/>
        </p:nvSpPr>
        <p:spPr>
          <a:xfrm>
            <a:off x="7382475" y="3842988"/>
            <a:ext cx="1015500" cy="81270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I</a:t>
            </a:r>
            <a:r>
              <a:rPr lang="en-GB" sz="700" b="0" i="0" u="none" strike="noStrike" cap="none">
                <a:solidFill>
                  <a:schemeClr val="dk1"/>
                </a:solidFill>
                <a:latin typeface="Trebuchet MS"/>
                <a:ea typeface="Trebuchet MS"/>
                <a:cs typeface="Trebuchet MS"/>
                <a:sym typeface="Trebuchet MS"/>
              </a:rPr>
              <a:t>ndepende</a:t>
            </a:r>
            <a:r>
              <a:rPr lang="en-GB" sz="700">
                <a:solidFill>
                  <a:schemeClr val="dk1"/>
                </a:solidFill>
                <a:latin typeface="Trebuchet MS"/>
                <a:ea typeface="Trebuchet MS"/>
                <a:cs typeface="Trebuchet MS"/>
                <a:sym typeface="Trebuchet MS"/>
              </a:rPr>
              <a:t>n</a:t>
            </a:r>
            <a:r>
              <a:rPr lang="en-GB" sz="700" b="0" i="0" u="none" strike="noStrike" cap="none">
                <a:solidFill>
                  <a:schemeClr val="dk1"/>
                </a:solidFill>
                <a:latin typeface="Trebuchet MS"/>
                <a:ea typeface="Trebuchet MS"/>
                <a:cs typeface="Trebuchet MS"/>
                <a:sym typeface="Trebuchet MS"/>
              </a:rPr>
              <a:t>t living skills </a:t>
            </a:r>
            <a:endParaRPr sz="7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700" b="0" i="0" u="none" strike="noStrike" cap="none">
                <a:solidFill>
                  <a:schemeClr val="dk1"/>
                </a:solidFill>
                <a:latin typeface="Trebuchet MS"/>
                <a:ea typeface="Trebuchet MS"/>
                <a:cs typeface="Trebuchet MS"/>
                <a:sym typeface="Trebuchet MS"/>
              </a:rPr>
              <a:t>(KS3)</a:t>
            </a:r>
            <a:endParaRPr sz="700" b="0" i="0" u="none" strike="noStrike" cap="none">
              <a:solidFill>
                <a:schemeClr val="dk1"/>
              </a:solidFill>
              <a:latin typeface="Trebuchet MS"/>
              <a:ea typeface="Trebuchet MS"/>
              <a:cs typeface="Trebuchet MS"/>
              <a:sym typeface="Trebuchet MS"/>
            </a:endParaRPr>
          </a:p>
        </p:txBody>
      </p:sp>
      <p:sp>
        <p:nvSpPr>
          <p:cNvPr id="317" name="Google Shape;317;p37"/>
          <p:cNvSpPr/>
          <p:nvPr/>
        </p:nvSpPr>
        <p:spPr>
          <a:xfrm>
            <a:off x="4441150" y="4735000"/>
            <a:ext cx="670800" cy="5796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 </a:t>
            </a:r>
            <a:endParaRPr sz="800" b="0" i="0" u="none" strike="noStrike" cap="none">
              <a:solidFill>
                <a:schemeClr val="dk1"/>
              </a:solidFill>
              <a:latin typeface="Trebuchet MS"/>
              <a:ea typeface="Trebuchet MS"/>
              <a:cs typeface="Trebuchet MS"/>
              <a:sym typeface="Trebuchet MS"/>
            </a:endParaRPr>
          </a:p>
        </p:txBody>
      </p:sp>
      <p:sp>
        <p:nvSpPr>
          <p:cNvPr id="318" name="Google Shape;318;p37"/>
          <p:cNvSpPr/>
          <p:nvPr/>
        </p:nvSpPr>
        <p:spPr>
          <a:xfrm>
            <a:off x="5035827" y="4465422"/>
            <a:ext cx="611100" cy="5088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t>
            </a:r>
            <a:endParaRPr sz="800" b="0" i="0" u="none" strike="noStrike" cap="none">
              <a:solidFill>
                <a:schemeClr val="dk1"/>
              </a:solidFill>
              <a:latin typeface="Trebuchet MS"/>
              <a:ea typeface="Trebuchet MS"/>
              <a:cs typeface="Trebuchet MS"/>
              <a:sym typeface="Trebuchet MS"/>
            </a:endParaRPr>
          </a:p>
        </p:txBody>
      </p:sp>
      <p:sp>
        <p:nvSpPr>
          <p:cNvPr id="319" name="Google Shape;319;p37"/>
          <p:cNvSpPr/>
          <p:nvPr/>
        </p:nvSpPr>
        <p:spPr>
          <a:xfrm>
            <a:off x="6231856" y="601705"/>
            <a:ext cx="824400" cy="720000"/>
          </a:xfrm>
          <a:prstGeom prst="hexagon">
            <a:avLst>
              <a:gd name="adj" fmla="val 25000"/>
              <a:gd name="vf" fmla="val 115470"/>
            </a:avLst>
          </a:prstGeom>
          <a:solidFill>
            <a:schemeClr val="accent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Targeted SALT input</a:t>
            </a:r>
            <a:endParaRPr sz="600" b="0" i="0" u="none" strike="noStrike" cap="none">
              <a:solidFill>
                <a:schemeClr val="dk1"/>
              </a:solidFill>
              <a:latin typeface="Trebuchet MS"/>
              <a:ea typeface="Trebuchet MS"/>
              <a:cs typeface="Trebuchet MS"/>
              <a:sym typeface="Trebuchet MS"/>
            </a:endParaRPr>
          </a:p>
        </p:txBody>
      </p:sp>
      <p:sp>
        <p:nvSpPr>
          <p:cNvPr id="320" name="Google Shape;320;p37"/>
          <p:cNvSpPr/>
          <p:nvPr/>
        </p:nvSpPr>
        <p:spPr>
          <a:xfrm rot="-5400000">
            <a:off x="6529124" y="2417785"/>
            <a:ext cx="432048" cy="7190014"/>
          </a:xfrm>
          <a:prstGeom prst="leftBrace">
            <a:avLst>
              <a:gd name="adj1" fmla="val 8333"/>
              <a:gd name="adj2" fmla="val 49420"/>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sp>
        <p:nvSpPr>
          <p:cNvPr id="321" name="Google Shape;321;p37"/>
          <p:cNvSpPr txBox="1"/>
          <p:nvPr/>
        </p:nvSpPr>
        <p:spPr>
          <a:xfrm>
            <a:off x="2869949" y="6282289"/>
            <a:ext cx="6418167" cy="26157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dk1"/>
                </a:solidFill>
                <a:latin typeface="Trebuchet MS"/>
                <a:ea typeface="Trebuchet MS"/>
                <a:cs typeface="Trebuchet MS"/>
                <a:sym typeface="Trebuchet MS"/>
              </a:rPr>
              <a:t>The termly  themes draw together each aspect of the curriculum and provides a topic focus</a:t>
            </a:r>
            <a:endParaRPr sz="1100" b="0" i="0" u="none" strike="noStrike" cap="none">
              <a:solidFill>
                <a:schemeClr val="dk1"/>
              </a:solidFill>
              <a:latin typeface="Trebuchet MS"/>
              <a:ea typeface="Trebuchet MS"/>
              <a:cs typeface="Trebuchet MS"/>
              <a:sym typeface="Trebuchet MS"/>
            </a:endParaRPr>
          </a:p>
        </p:txBody>
      </p:sp>
      <p:sp>
        <p:nvSpPr>
          <p:cNvPr id="322" name="Google Shape;322;p37"/>
          <p:cNvSpPr/>
          <p:nvPr/>
        </p:nvSpPr>
        <p:spPr>
          <a:xfrm>
            <a:off x="8272550" y="3497875"/>
            <a:ext cx="904200" cy="76650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Personal care</a:t>
            </a:r>
            <a:endParaRPr sz="8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(KS3)</a:t>
            </a:r>
            <a:endParaRPr sz="800" b="0" i="0" u="none" strike="noStrike" cap="none">
              <a:solidFill>
                <a:schemeClr val="dk1"/>
              </a:solidFill>
              <a:latin typeface="Trebuchet MS"/>
              <a:ea typeface="Trebuchet MS"/>
              <a:cs typeface="Trebuchet MS"/>
              <a:sym typeface="Trebuchet MS"/>
            </a:endParaRPr>
          </a:p>
        </p:txBody>
      </p:sp>
      <p:sp>
        <p:nvSpPr>
          <p:cNvPr id="323" name="Google Shape;323;p37"/>
          <p:cNvSpPr/>
          <p:nvPr/>
        </p:nvSpPr>
        <p:spPr>
          <a:xfrm>
            <a:off x="3573681" y="2505388"/>
            <a:ext cx="824400" cy="72000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Thrive</a:t>
            </a:r>
            <a:endParaRPr sz="800" b="0" i="0" u="none" strike="noStrike" cap="none">
              <a:solidFill>
                <a:schemeClr val="dk1"/>
              </a:solidFill>
              <a:latin typeface="Trebuchet MS"/>
              <a:ea typeface="Trebuchet MS"/>
              <a:cs typeface="Trebuchet MS"/>
              <a:sym typeface="Trebuchet MS"/>
            </a:endParaRPr>
          </a:p>
        </p:txBody>
      </p:sp>
      <p:sp>
        <p:nvSpPr>
          <p:cNvPr id="324" name="Google Shape;324;p37"/>
          <p:cNvSpPr/>
          <p:nvPr/>
        </p:nvSpPr>
        <p:spPr>
          <a:xfrm>
            <a:off x="2898362" y="2141695"/>
            <a:ext cx="824400" cy="720000"/>
          </a:xfrm>
          <a:prstGeom prst="hexagon">
            <a:avLst>
              <a:gd name="adj" fmla="val 25000"/>
              <a:gd name="vf" fmla="val 115470"/>
            </a:avLst>
          </a:prstGeom>
          <a:solidFill>
            <a:srgbClr val="FF0000"/>
          </a:solidFill>
          <a:ln w="9525" cap="flat" cmpd="sng">
            <a:solidFill>
              <a:srgbClr val="395E89"/>
            </a:solidFill>
            <a:prstDash val="dash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 SMSC &amp;</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British values</a:t>
            </a:r>
            <a:endParaRPr sz="800" b="0" i="0" u="none" strike="noStrike" cap="none">
              <a:solidFill>
                <a:schemeClr val="dk1"/>
              </a:solidFill>
              <a:latin typeface="Trebuchet MS"/>
              <a:ea typeface="Trebuchet MS"/>
              <a:cs typeface="Trebuchet MS"/>
              <a:sym typeface="Trebuchet MS"/>
            </a:endParaRPr>
          </a:p>
        </p:txBody>
      </p:sp>
      <p:sp>
        <p:nvSpPr>
          <p:cNvPr id="325" name="Google Shape;325;p37"/>
          <p:cNvSpPr/>
          <p:nvPr/>
        </p:nvSpPr>
        <p:spPr>
          <a:xfrm>
            <a:off x="3540555" y="5233811"/>
            <a:ext cx="824400" cy="720000"/>
          </a:xfrm>
          <a:prstGeom prst="hexagon">
            <a:avLst>
              <a:gd name="adj" fmla="val 25000"/>
              <a:gd name="vf" fmla="val 115470"/>
            </a:avLst>
          </a:prstGeom>
          <a:solidFill>
            <a:srgbClr val="8CB3E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 </a:t>
            </a:r>
            <a:r>
              <a:rPr lang="en-GB" sz="700" b="0" i="0" u="none" strike="noStrike" cap="none">
                <a:solidFill>
                  <a:schemeClr val="dk1"/>
                </a:solidFill>
                <a:latin typeface="Trebuchet MS"/>
                <a:ea typeface="Trebuchet MS"/>
                <a:cs typeface="Trebuchet MS"/>
                <a:sym typeface="Trebuchet MS"/>
              </a:rPr>
              <a:t>Targeted  OT input</a:t>
            </a:r>
            <a:endParaRPr sz="700" b="0" i="0" u="none" strike="noStrike" cap="none">
              <a:solidFill>
                <a:schemeClr val="dk1"/>
              </a:solidFill>
              <a:latin typeface="Trebuchet MS"/>
              <a:ea typeface="Trebuchet MS"/>
              <a:cs typeface="Trebuchet MS"/>
              <a:sym typeface="Trebuchet MS"/>
            </a:endParaRPr>
          </a:p>
        </p:txBody>
      </p:sp>
      <p:sp>
        <p:nvSpPr>
          <p:cNvPr id="326" name="Google Shape;326;p37"/>
          <p:cNvSpPr/>
          <p:nvPr/>
        </p:nvSpPr>
        <p:spPr>
          <a:xfrm>
            <a:off x="0" y="568"/>
            <a:ext cx="3333750" cy="1321197"/>
          </a:xfrm>
          <a:prstGeom prst="rect">
            <a:avLst/>
          </a:prstGeom>
          <a:solidFill>
            <a:srgbClr val="CCC0D9"/>
          </a:solidFill>
          <a:ln w="9525" cap="flat" cmpd="sng">
            <a:solidFill>
              <a:srgbClr val="5F497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Areas</a:t>
            </a:r>
            <a:r>
              <a:rPr lang="en-GB" sz="1800" b="0" i="0" u="none" strike="noStrike" cap="none">
                <a:solidFill>
                  <a:schemeClr val="dk1"/>
                </a:solidFill>
                <a:latin typeface="Trebuchet MS"/>
                <a:ea typeface="Trebuchet MS"/>
                <a:cs typeface="Trebuchet MS"/>
                <a:sym typeface="Trebuchet MS"/>
              </a:rPr>
              <a:t> of learning</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Semi formal Curriculum </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KS3 and KS4</a:t>
            </a:r>
            <a:endParaRPr sz="1400" b="0" i="0" u="none" strike="noStrike" cap="none">
              <a:solidFill>
                <a:schemeClr val="dk1"/>
              </a:solidFill>
              <a:latin typeface="Arial"/>
              <a:ea typeface="Arial"/>
              <a:cs typeface="Arial"/>
              <a:sym typeface="Arial"/>
            </a:endParaRPr>
          </a:p>
        </p:txBody>
      </p:sp>
      <p:sp>
        <p:nvSpPr>
          <p:cNvPr id="327" name="Google Shape;327;p37"/>
          <p:cNvSpPr/>
          <p:nvPr/>
        </p:nvSpPr>
        <p:spPr>
          <a:xfrm>
            <a:off x="6231841" y="1368927"/>
            <a:ext cx="949652" cy="720080"/>
          </a:xfrm>
          <a:prstGeom prst="hexagon">
            <a:avLst>
              <a:gd name="adj" fmla="val 25000"/>
              <a:gd name="vf" fmla="val 115470"/>
            </a:avLst>
          </a:prstGeom>
          <a:solidFill>
            <a:schemeClr val="accent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English</a:t>
            </a:r>
            <a:endParaRPr sz="1400" b="0" i="0" u="none" strike="noStrike" cap="none">
              <a:solidFill>
                <a:srgbClr val="000000"/>
              </a:solidFill>
              <a:latin typeface="Arial"/>
              <a:ea typeface="Arial"/>
              <a:cs typeface="Arial"/>
              <a:sym typeface="Arial"/>
            </a:endParaRPr>
          </a:p>
        </p:txBody>
      </p:sp>
      <p:sp>
        <p:nvSpPr>
          <p:cNvPr id="328" name="Google Shape;328;p37"/>
          <p:cNvSpPr/>
          <p:nvPr/>
        </p:nvSpPr>
        <p:spPr>
          <a:xfrm>
            <a:off x="6056950" y="4830300"/>
            <a:ext cx="1111800" cy="8934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en-GB" sz="600" b="0" i="0" u="none" strike="noStrike" cap="none">
                <a:solidFill>
                  <a:schemeClr val="dk1"/>
                </a:solidFill>
                <a:latin typeface="Trebuchet MS"/>
                <a:ea typeface="Trebuchet MS"/>
                <a:cs typeface="Trebuchet MS"/>
                <a:sym typeface="Trebuchet MS"/>
              </a:rPr>
              <a:t>KS4: </a:t>
            </a:r>
            <a:endParaRPr sz="600" b="0" i="0" u="none" strike="noStrike" cap="none">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800"/>
              <a:buFont typeface="Arial"/>
              <a:buNone/>
            </a:pPr>
            <a:r>
              <a:rPr lang="en-GB" sz="600" b="0" i="0" u="none" strike="noStrike" cap="none">
                <a:solidFill>
                  <a:schemeClr val="dk1"/>
                </a:solidFill>
                <a:latin typeface="Trebuchet MS"/>
                <a:ea typeface="Trebuchet MS"/>
                <a:cs typeface="Trebuchet MS"/>
                <a:sym typeface="Trebuchet MS"/>
              </a:rPr>
              <a:t>Expressive art </a:t>
            </a:r>
            <a:endParaRPr sz="600" b="0" i="0" u="none" strike="noStrike" cap="none">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800"/>
              <a:buFont typeface="Arial"/>
              <a:buNone/>
            </a:pPr>
            <a:r>
              <a:rPr lang="en-GB" sz="600" b="0" i="0" u="none" strike="noStrike" cap="none">
                <a:solidFill>
                  <a:schemeClr val="dk1"/>
                </a:solidFill>
                <a:latin typeface="Trebuchet MS"/>
                <a:ea typeface="Trebuchet MS"/>
                <a:cs typeface="Trebuchet MS"/>
                <a:sym typeface="Trebuchet MS"/>
              </a:rPr>
              <a:t>Art and design</a:t>
            </a:r>
            <a:endParaRPr sz="600" b="0" i="0" u="none" strike="noStrike" cap="none">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800"/>
              <a:buFont typeface="Arial"/>
              <a:buNone/>
            </a:pPr>
            <a:r>
              <a:rPr lang="en-GB" sz="600" b="0" i="0" u="none" strike="noStrike" cap="none">
                <a:solidFill>
                  <a:schemeClr val="dk1"/>
                </a:solidFill>
                <a:latin typeface="Trebuchet MS"/>
                <a:ea typeface="Trebuchet MS"/>
                <a:cs typeface="Trebuchet MS"/>
                <a:sym typeface="Trebuchet MS"/>
              </a:rPr>
              <a:t>Leisure and recreation </a:t>
            </a:r>
            <a:endParaRPr sz="600" b="0" i="0" u="none" strike="noStrike" cap="none">
              <a:solidFill>
                <a:schemeClr val="dk1"/>
              </a:solidFill>
              <a:latin typeface="Trebuchet MS"/>
              <a:ea typeface="Trebuchet MS"/>
              <a:cs typeface="Trebuchet MS"/>
              <a:sym typeface="Trebuchet MS"/>
            </a:endParaRPr>
          </a:p>
        </p:txBody>
      </p:sp>
      <p:sp>
        <p:nvSpPr>
          <p:cNvPr id="329" name="Google Shape;329;p37"/>
          <p:cNvSpPr/>
          <p:nvPr/>
        </p:nvSpPr>
        <p:spPr>
          <a:xfrm>
            <a:off x="5035813" y="5025849"/>
            <a:ext cx="611100" cy="4320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Art</a:t>
            </a:r>
            <a:endParaRPr sz="8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(KS3)</a:t>
            </a:r>
            <a:endParaRPr sz="800" b="0" i="0" u="none" strike="noStrike" cap="none">
              <a:solidFill>
                <a:schemeClr val="dk1"/>
              </a:solidFill>
              <a:latin typeface="Trebuchet MS"/>
              <a:ea typeface="Trebuchet MS"/>
              <a:cs typeface="Trebuchet MS"/>
              <a:sym typeface="Trebuchet MS"/>
            </a:endParaRPr>
          </a:p>
        </p:txBody>
      </p:sp>
      <p:sp>
        <p:nvSpPr>
          <p:cNvPr id="330" name="Google Shape;330;p37"/>
          <p:cNvSpPr/>
          <p:nvPr/>
        </p:nvSpPr>
        <p:spPr>
          <a:xfrm>
            <a:off x="4441150" y="5373863"/>
            <a:ext cx="670800" cy="5088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Swim-</a:t>
            </a:r>
            <a:endParaRPr sz="7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ming</a:t>
            </a:r>
            <a:r>
              <a:rPr lang="en-GB" sz="800" b="0" i="0" u="none" strike="noStrike" cap="none">
                <a:solidFill>
                  <a:schemeClr val="dk1"/>
                </a:solidFill>
                <a:latin typeface="Trebuchet MS"/>
                <a:ea typeface="Trebuchet MS"/>
                <a:cs typeface="Trebuchet MS"/>
                <a:sym typeface="Trebuchet MS"/>
              </a:rPr>
              <a:t> </a:t>
            </a:r>
            <a:endParaRPr sz="800" b="0" i="0" u="none" strike="noStrike" cap="none">
              <a:solidFill>
                <a:schemeClr val="dk1"/>
              </a:solidFill>
              <a:latin typeface="Trebuchet MS"/>
              <a:ea typeface="Trebuchet MS"/>
              <a:cs typeface="Trebuchet MS"/>
              <a:sym typeface="Trebuchet MS"/>
            </a:endParaRPr>
          </a:p>
        </p:txBody>
      </p:sp>
      <p:sp>
        <p:nvSpPr>
          <p:cNvPr id="331" name="Google Shape;331;p37"/>
          <p:cNvSpPr/>
          <p:nvPr/>
        </p:nvSpPr>
        <p:spPr>
          <a:xfrm>
            <a:off x="2978206" y="2996938"/>
            <a:ext cx="824400" cy="72000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PSHE &amp; RSE</a:t>
            </a:r>
            <a:endParaRPr sz="800" b="0" i="0" u="none" strike="noStrike" cap="none">
              <a:solidFill>
                <a:schemeClr val="dk1"/>
              </a:solidFill>
              <a:latin typeface="Trebuchet MS"/>
              <a:ea typeface="Trebuchet MS"/>
              <a:cs typeface="Trebuchet MS"/>
              <a:sym typeface="Trebuchet MS"/>
            </a:endParaRPr>
          </a:p>
        </p:txBody>
      </p:sp>
      <p:sp>
        <p:nvSpPr>
          <p:cNvPr id="332" name="Google Shape;332;p37"/>
          <p:cNvSpPr/>
          <p:nvPr/>
        </p:nvSpPr>
        <p:spPr>
          <a:xfrm>
            <a:off x="8113755" y="4295501"/>
            <a:ext cx="1445400" cy="126540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KS4:</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Home management </a:t>
            </a:r>
            <a:endParaRPr sz="105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Horticulture </a:t>
            </a:r>
            <a:endParaRPr sz="105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Mini enterprise </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Food Preparation</a:t>
            </a:r>
            <a:endParaRPr sz="70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Tuck shop </a:t>
            </a:r>
            <a:endParaRPr sz="70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Community access</a:t>
            </a:r>
            <a:endParaRPr sz="70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endParaRPr sz="700" b="0" i="0" u="none" strike="noStrike" cap="none">
              <a:solidFill>
                <a:schemeClr val="dk1"/>
              </a:solidFill>
              <a:latin typeface="Trebuchet MS"/>
              <a:ea typeface="Trebuchet MS"/>
              <a:cs typeface="Trebuchet MS"/>
              <a:sym typeface="Trebuchet MS"/>
            </a:endParaRPr>
          </a:p>
        </p:txBody>
      </p:sp>
      <p:sp>
        <p:nvSpPr>
          <p:cNvPr id="333" name="Google Shape;333;p37"/>
          <p:cNvSpPr/>
          <p:nvPr/>
        </p:nvSpPr>
        <p:spPr>
          <a:xfrm>
            <a:off x="5572335" y="4730384"/>
            <a:ext cx="611100" cy="4644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DT</a:t>
            </a:r>
            <a:endParaRPr sz="8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(KS3)</a:t>
            </a:r>
            <a:endParaRPr sz="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38"/>
          <p:cNvSpPr/>
          <p:nvPr/>
        </p:nvSpPr>
        <p:spPr>
          <a:xfrm>
            <a:off x="5465455" y="2876495"/>
            <a:ext cx="1051409" cy="766374"/>
          </a:xfrm>
          <a:prstGeom prst="ellipse">
            <a:avLst/>
          </a:prstGeom>
          <a:solidFill>
            <a:srgbClr val="008000"/>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Semi Formal Curriculum</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KS 5</a:t>
            </a:r>
            <a:endParaRPr sz="1400" b="0" i="0" u="none" strike="noStrike" cap="none">
              <a:solidFill>
                <a:srgbClr val="000000"/>
              </a:solidFill>
              <a:latin typeface="Arial"/>
              <a:ea typeface="Arial"/>
              <a:cs typeface="Arial"/>
              <a:sym typeface="Arial"/>
            </a:endParaRPr>
          </a:p>
        </p:txBody>
      </p:sp>
      <p:sp>
        <p:nvSpPr>
          <p:cNvPr id="339" name="Google Shape;339;p38"/>
          <p:cNvSpPr/>
          <p:nvPr/>
        </p:nvSpPr>
        <p:spPr>
          <a:xfrm>
            <a:off x="4545707" y="3450311"/>
            <a:ext cx="951901" cy="802511"/>
          </a:xfrm>
          <a:prstGeom prst="ellipse">
            <a:avLst/>
          </a:prstGeom>
          <a:solidFill>
            <a:srgbClr val="FFCC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Transition </a:t>
            </a:r>
            <a:endParaRPr sz="1400" b="0" i="0" u="none" strike="noStrike" cap="none">
              <a:solidFill>
                <a:srgbClr val="000000"/>
              </a:solidFill>
              <a:latin typeface="Arial"/>
              <a:ea typeface="Arial"/>
              <a:cs typeface="Arial"/>
              <a:sym typeface="Arial"/>
            </a:endParaRPr>
          </a:p>
        </p:txBody>
      </p:sp>
      <p:sp>
        <p:nvSpPr>
          <p:cNvPr id="340" name="Google Shape;340;p38"/>
          <p:cNvSpPr/>
          <p:nvPr/>
        </p:nvSpPr>
        <p:spPr>
          <a:xfrm>
            <a:off x="6535869" y="3476463"/>
            <a:ext cx="963602" cy="827622"/>
          </a:xfrm>
          <a:prstGeom prst="ellipse">
            <a:avLst/>
          </a:prstGeom>
          <a:solidFill>
            <a:srgbClr val="FABF8E"/>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Indepen-</a:t>
            </a:r>
            <a:endParaRPr sz="8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dence </a:t>
            </a:r>
            <a:endParaRPr sz="1400" b="0" i="0" u="none" strike="noStrike" cap="none">
              <a:solidFill>
                <a:srgbClr val="000000"/>
              </a:solidFill>
              <a:latin typeface="Arial"/>
              <a:ea typeface="Arial"/>
              <a:cs typeface="Arial"/>
              <a:sym typeface="Arial"/>
            </a:endParaRPr>
          </a:p>
        </p:txBody>
      </p:sp>
      <p:sp>
        <p:nvSpPr>
          <p:cNvPr id="341" name="Google Shape;341;p38"/>
          <p:cNvSpPr/>
          <p:nvPr/>
        </p:nvSpPr>
        <p:spPr>
          <a:xfrm>
            <a:off x="4495181" y="2373923"/>
            <a:ext cx="873156" cy="812817"/>
          </a:xfrm>
          <a:prstGeom prst="ellipse">
            <a:avLst/>
          </a:prstGeom>
          <a:solidFill>
            <a:srgbClr val="FF00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Relating and inter-</a:t>
            </a:r>
            <a:endParaRPr sz="9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acting</a:t>
            </a:r>
            <a:endParaRPr sz="1400" b="0" i="0" u="none" strike="noStrike" cap="none">
              <a:solidFill>
                <a:srgbClr val="000000"/>
              </a:solidFill>
              <a:latin typeface="Arial"/>
              <a:ea typeface="Arial"/>
              <a:cs typeface="Arial"/>
              <a:sym typeface="Arial"/>
            </a:endParaRPr>
          </a:p>
        </p:txBody>
      </p:sp>
      <p:sp>
        <p:nvSpPr>
          <p:cNvPr id="342" name="Google Shape;342;p38"/>
          <p:cNvSpPr/>
          <p:nvPr/>
        </p:nvSpPr>
        <p:spPr>
          <a:xfrm>
            <a:off x="6683515" y="2477919"/>
            <a:ext cx="873395" cy="775015"/>
          </a:xfrm>
          <a:prstGeom prst="ellipse">
            <a:avLst/>
          </a:prstGeom>
          <a:solidFill>
            <a:srgbClr val="B2A0C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Learning and under-</a:t>
            </a:r>
            <a:endParaRPr sz="8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standing </a:t>
            </a:r>
            <a:endParaRPr sz="800" b="1" i="0" u="none" strike="noStrike" cap="none">
              <a:solidFill>
                <a:schemeClr val="dk1"/>
              </a:solidFill>
              <a:latin typeface="Trebuchet MS"/>
              <a:ea typeface="Trebuchet MS"/>
              <a:cs typeface="Trebuchet MS"/>
              <a:sym typeface="Trebuchet MS"/>
            </a:endParaRPr>
          </a:p>
        </p:txBody>
      </p:sp>
      <p:sp>
        <p:nvSpPr>
          <p:cNvPr id="343" name="Google Shape;343;p38"/>
          <p:cNvSpPr/>
          <p:nvPr/>
        </p:nvSpPr>
        <p:spPr>
          <a:xfrm>
            <a:off x="5553945" y="3837817"/>
            <a:ext cx="951901" cy="849096"/>
          </a:xfrm>
          <a:prstGeom prst="ellipse">
            <a:avLst/>
          </a:prstGeom>
          <a:solidFill>
            <a:srgbClr val="93B3D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Leisure and well being </a:t>
            </a:r>
            <a:endParaRPr sz="1400" b="0" i="0" u="none" strike="noStrike" cap="none">
              <a:solidFill>
                <a:srgbClr val="000000"/>
              </a:solidFill>
              <a:latin typeface="Arial"/>
              <a:ea typeface="Arial"/>
              <a:cs typeface="Arial"/>
              <a:sym typeface="Arial"/>
            </a:endParaRPr>
          </a:p>
        </p:txBody>
      </p:sp>
      <p:sp>
        <p:nvSpPr>
          <p:cNvPr id="344" name="Google Shape;344;p38"/>
          <p:cNvSpPr/>
          <p:nvPr/>
        </p:nvSpPr>
        <p:spPr>
          <a:xfrm>
            <a:off x="5503915" y="1808512"/>
            <a:ext cx="873311" cy="777514"/>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1400" b="0" i="0" u="none" strike="noStrike" cap="none">
              <a:solidFill>
                <a:srgbClr val="000000"/>
              </a:solidFill>
              <a:latin typeface="Arial"/>
              <a:ea typeface="Arial"/>
              <a:cs typeface="Arial"/>
              <a:sym typeface="Arial"/>
            </a:endParaRPr>
          </a:p>
        </p:txBody>
      </p:sp>
      <p:cxnSp>
        <p:nvCxnSpPr>
          <p:cNvPr id="345" name="Google Shape;345;p38"/>
          <p:cNvCxnSpPr/>
          <p:nvPr/>
        </p:nvCxnSpPr>
        <p:spPr>
          <a:xfrm rot="10800000">
            <a:off x="6008195" y="3565875"/>
            <a:ext cx="0" cy="295174"/>
          </a:xfrm>
          <a:prstGeom prst="straightConnector1">
            <a:avLst/>
          </a:prstGeom>
          <a:noFill/>
          <a:ln w="9525" cap="flat" cmpd="sng">
            <a:solidFill>
              <a:schemeClr val="dk1"/>
            </a:solidFill>
            <a:prstDash val="dash"/>
            <a:round/>
            <a:headEnd type="none" w="sm" len="sm"/>
            <a:tailEnd type="none" w="sm" len="sm"/>
          </a:ln>
        </p:spPr>
      </p:cxnSp>
      <p:cxnSp>
        <p:nvCxnSpPr>
          <p:cNvPr id="346" name="Google Shape;346;p38"/>
          <p:cNvCxnSpPr/>
          <p:nvPr/>
        </p:nvCxnSpPr>
        <p:spPr>
          <a:xfrm rot="10800000">
            <a:off x="6008195" y="2567825"/>
            <a:ext cx="0" cy="295174"/>
          </a:xfrm>
          <a:prstGeom prst="straightConnector1">
            <a:avLst/>
          </a:prstGeom>
          <a:noFill/>
          <a:ln w="9525" cap="flat" cmpd="sng">
            <a:solidFill>
              <a:schemeClr val="dk1"/>
            </a:solidFill>
            <a:prstDash val="dash"/>
            <a:round/>
            <a:headEnd type="none" w="sm" len="sm"/>
            <a:tailEnd type="none" w="sm" len="sm"/>
          </a:ln>
        </p:spPr>
      </p:cxnSp>
      <p:cxnSp>
        <p:nvCxnSpPr>
          <p:cNvPr id="347" name="Google Shape;347;p38"/>
          <p:cNvCxnSpPr/>
          <p:nvPr/>
        </p:nvCxnSpPr>
        <p:spPr>
          <a:xfrm rot="10800000">
            <a:off x="5368338" y="2924944"/>
            <a:ext cx="185428" cy="144016"/>
          </a:xfrm>
          <a:prstGeom prst="straightConnector1">
            <a:avLst/>
          </a:prstGeom>
          <a:noFill/>
          <a:ln w="9525" cap="flat" cmpd="sng">
            <a:solidFill>
              <a:schemeClr val="dk1"/>
            </a:solidFill>
            <a:prstDash val="dash"/>
            <a:round/>
            <a:headEnd type="none" w="sm" len="sm"/>
            <a:tailEnd type="none" w="sm" len="sm"/>
          </a:ln>
        </p:spPr>
      </p:cxnSp>
      <p:cxnSp>
        <p:nvCxnSpPr>
          <p:cNvPr id="348" name="Google Shape;348;p38"/>
          <p:cNvCxnSpPr/>
          <p:nvPr/>
        </p:nvCxnSpPr>
        <p:spPr>
          <a:xfrm rot="10800000" flipH="1">
            <a:off x="5415650" y="3450311"/>
            <a:ext cx="231271" cy="142661"/>
          </a:xfrm>
          <a:prstGeom prst="straightConnector1">
            <a:avLst/>
          </a:prstGeom>
          <a:noFill/>
          <a:ln w="9525" cap="flat" cmpd="sng">
            <a:solidFill>
              <a:schemeClr val="dk1"/>
            </a:solidFill>
            <a:prstDash val="dash"/>
            <a:round/>
            <a:headEnd type="none" w="sm" len="sm"/>
            <a:tailEnd type="none" w="sm" len="sm"/>
          </a:ln>
        </p:spPr>
      </p:cxnSp>
      <p:cxnSp>
        <p:nvCxnSpPr>
          <p:cNvPr id="349" name="Google Shape;349;p38"/>
          <p:cNvCxnSpPr/>
          <p:nvPr/>
        </p:nvCxnSpPr>
        <p:spPr>
          <a:xfrm rot="10800000" flipH="1">
            <a:off x="6427254" y="2996953"/>
            <a:ext cx="256169" cy="117779"/>
          </a:xfrm>
          <a:prstGeom prst="straightConnector1">
            <a:avLst/>
          </a:prstGeom>
          <a:noFill/>
          <a:ln w="9525" cap="flat" cmpd="sng">
            <a:solidFill>
              <a:schemeClr val="dk1"/>
            </a:solidFill>
            <a:prstDash val="dash"/>
            <a:round/>
            <a:headEnd type="none" w="sm" len="sm"/>
            <a:tailEnd type="none" w="sm" len="sm"/>
          </a:ln>
        </p:spPr>
      </p:cxnSp>
      <p:cxnSp>
        <p:nvCxnSpPr>
          <p:cNvPr id="350" name="Google Shape;350;p38"/>
          <p:cNvCxnSpPr/>
          <p:nvPr/>
        </p:nvCxnSpPr>
        <p:spPr>
          <a:xfrm rot="10800000">
            <a:off x="6417356" y="3437381"/>
            <a:ext cx="226470" cy="162918"/>
          </a:xfrm>
          <a:prstGeom prst="straightConnector1">
            <a:avLst/>
          </a:prstGeom>
          <a:noFill/>
          <a:ln w="9525" cap="flat" cmpd="sng">
            <a:solidFill>
              <a:schemeClr val="dk1"/>
            </a:solidFill>
            <a:prstDash val="dash"/>
            <a:round/>
            <a:headEnd type="none" w="sm" len="sm"/>
            <a:tailEnd type="none" w="sm" len="sm"/>
          </a:ln>
        </p:spPr>
      </p:cxnSp>
      <p:sp>
        <p:nvSpPr>
          <p:cNvPr id="351" name="Google Shape;351;p38"/>
          <p:cNvSpPr/>
          <p:nvPr/>
        </p:nvSpPr>
        <p:spPr>
          <a:xfrm>
            <a:off x="7306372" y="187609"/>
            <a:ext cx="824367" cy="720080"/>
          </a:xfrm>
          <a:prstGeom prst="hexagon">
            <a:avLst>
              <a:gd name="adj" fmla="val 25000"/>
              <a:gd name="vf" fmla="val 115470"/>
            </a:avLst>
          </a:prstGeom>
          <a:solidFill>
            <a:schemeClr val="accent3"/>
          </a:solidFill>
          <a:ln w="9525" cap="flat" cmpd="sng">
            <a:solidFill>
              <a:schemeClr val="dk1"/>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Functional Reading schemes and writing</a:t>
            </a:r>
            <a:endParaRPr sz="600" b="0" i="0" u="none" strike="noStrike" cap="none">
              <a:solidFill>
                <a:schemeClr val="dk1"/>
              </a:solidFill>
              <a:latin typeface="Trebuchet MS"/>
              <a:ea typeface="Trebuchet MS"/>
              <a:cs typeface="Trebuchet MS"/>
              <a:sym typeface="Trebuchet MS"/>
            </a:endParaRPr>
          </a:p>
        </p:txBody>
      </p:sp>
      <p:sp>
        <p:nvSpPr>
          <p:cNvPr id="352" name="Google Shape;352;p38"/>
          <p:cNvSpPr/>
          <p:nvPr/>
        </p:nvSpPr>
        <p:spPr>
          <a:xfrm>
            <a:off x="6516865" y="530493"/>
            <a:ext cx="887186" cy="720080"/>
          </a:xfrm>
          <a:prstGeom prst="hexagon">
            <a:avLst>
              <a:gd name="adj" fmla="val 25000"/>
              <a:gd name="vf" fmla="val 115470"/>
            </a:avLst>
          </a:prstGeom>
          <a:solidFill>
            <a:schemeClr val="accent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800" b="0" i="0" u="none" strike="noStrike" cap="none">
              <a:solidFill>
                <a:schemeClr val="dk1"/>
              </a:solidFill>
              <a:latin typeface="Trebuchet MS"/>
              <a:ea typeface="Trebuchet MS"/>
              <a:cs typeface="Trebuchet MS"/>
              <a:sym typeface="Trebuchet MS"/>
            </a:endParaRPr>
          </a:p>
        </p:txBody>
      </p:sp>
      <p:sp>
        <p:nvSpPr>
          <p:cNvPr id="353" name="Google Shape;353;p38"/>
          <p:cNvSpPr/>
          <p:nvPr/>
        </p:nvSpPr>
        <p:spPr>
          <a:xfrm>
            <a:off x="7557863" y="2066130"/>
            <a:ext cx="988942" cy="858814"/>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Functional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Numeracy </a:t>
            </a:r>
            <a:endParaRPr sz="800" b="0" i="0" u="none" strike="noStrike" cap="none">
              <a:solidFill>
                <a:schemeClr val="dk1"/>
              </a:solidFill>
              <a:latin typeface="Trebuchet MS"/>
              <a:ea typeface="Trebuchet MS"/>
              <a:cs typeface="Trebuchet MS"/>
              <a:sym typeface="Trebuchet MS"/>
            </a:endParaRPr>
          </a:p>
        </p:txBody>
      </p:sp>
      <p:sp>
        <p:nvSpPr>
          <p:cNvPr id="354" name="Google Shape;354;p38"/>
          <p:cNvSpPr/>
          <p:nvPr/>
        </p:nvSpPr>
        <p:spPr>
          <a:xfrm>
            <a:off x="4609450" y="4334864"/>
            <a:ext cx="824400" cy="7200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t>
            </a:r>
            <a:endParaRPr sz="800" b="0" i="0" u="none" strike="noStrike" cap="none">
              <a:solidFill>
                <a:schemeClr val="dk1"/>
              </a:solidFill>
              <a:latin typeface="Trebuchet MS"/>
              <a:ea typeface="Trebuchet MS"/>
              <a:cs typeface="Trebuchet MS"/>
              <a:sym typeface="Trebuchet MS"/>
            </a:endParaRPr>
          </a:p>
        </p:txBody>
      </p:sp>
      <p:sp>
        <p:nvSpPr>
          <p:cNvPr id="355" name="Google Shape;355;p38"/>
          <p:cNvSpPr/>
          <p:nvPr/>
        </p:nvSpPr>
        <p:spPr>
          <a:xfrm>
            <a:off x="8008871" y="546261"/>
            <a:ext cx="824367" cy="720080"/>
          </a:xfrm>
          <a:prstGeom prst="hexagon">
            <a:avLst>
              <a:gd name="adj" fmla="val 25000"/>
              <a:gd name="vf" fmla="val 115470"/>
            </a:avLst>
          </a:prstGeom>
          <a:solidFill>
            <a:schemeClr val="accent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Targeted SALT input</a:t>
            </a:r>
            <a:endParaRPr sz="600" b="0" i="0" u="none" strike="noStrike" cap="none">
              <a:solidFill>
                <a:schemeClr val="dk1"/>
              </a:solidFill>
              <a:latin typeface="Trebuchet MS"/>
              <a:ea typeface="Trebuchet MS"/>
              <a:cs typeface="Trebuchet MS"/>
              <a:sym typeface="Trebuchet MS"/>
            </a:endParaRPr>
          </a:p>
        </p:txBody>
      </p:sp>
      <p:sp>
        <p:nvSpPr>
          <p:cNvPr id="356" name="Google Shape;356;p38"/>
          <p:cNvSpPr/>
          <p:nvPr/>
        </p:nvSpPr>
        <p:spPr>
          <a:xfrm rot="-5400000">
            <a:off x="6529124" y="2417785"/>
            <a:ext cx="432048" cy="7190014"/>
          </a:xfrm>
          <a:prstGeom prst="leftBrace">
            <a:avLst>
              <a:gd name="adj1" fmla="val 8333"/>
              <a:gd name="adj2" fmla="val 49420"/>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sp>
        <p:nvSpPr>
          <p:cNvPr id="357" name="Google Shape;357;p38"/>
          <p:cNvSpPr txBox="1"/>
          <p:nvPr/>
        </p:nvSpPr>
        <p:spPr>
          <a:xfrm>
            <a:off x="3150150" y="6273776"/>
            <a:ext cx="68235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dk1"/>
                </a:solidFill>
                <a:latin typeface="Trebuchet MS"/>
                <a:ea typeface="Trebuchet MS"/>
                <a:cs typeface="Trebuchet MS"/>
                <a:sym typeface="Trebuchet MS"/>
              </a:rPr>
              <a:t>The topic themes draw together each aspect of the curriculum each term and provides a topic focus</a:t>
            </a:r>
            <a:endParaRPr sz="1100" b="0" i="0" u="none" strike="noStrike" cap="none">
              <a:solidFill>
                <a:schemeClr val="dk1"/>
              </a:solidFill>
              <a:latin typeface="Trebuchet MS"/>
              <a:ea typeface="Trebuchet MS"/>
              <a:cs typeface="Trebuchet MS"/>
              <a:sym typeface="Trebuchet MS"/>
            </a:endParaRPr>
          </a:p>
        </p:txBody>
      </p:sp>
      <p:sp>
        <p:nvSpPr>
          <p:cNvPr id="358" name="Google Shape;358;p38"/>
          <p:cNvSpPr/>
          <p:nvPr/>
        </p:nvSpPr>
        <p:spPr>
          <a:xfrm>
            <a:off x="3721294" y="2209976"/>
            <a:ext cx="824400" cy="72000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Thrive</a:t>
            </a:r>
            <a:endParaRPr sz="800" b="0" i="0" u="none" strike="noStrike" cap="none">
              <a:solidFill>
                <a:schemeClr val="dk1"/>
              </a:solidFill>
              <a:latin typeface="Trebuchet MS"/>
              <a:ea typeface="Trebuchet MS"/>
              <a:cs typeface="Trebuchet MS"/>
              <a:sym typeface="Trebuchet MS"/>
            </a:endParaRPr>
          </a:p>
        </p:txBody>
      </p:sp>
      <p:sp>
        <p:nvSpPr>
          <p:cNvPr id="359" name="Google Shape;359;p38"/>
          <p:cNvSpPr/>
          <p:nvPr/>
        </p:nvSpPr>
        <p:spPr>
          <a:xfrm>
            <a:off x="3039705" y="1811288"/>
            <a:ext cx="824367" cy="720080"/>
          </a:xfrm>
          <a:prstGeom prst="hexagon">
            <a:avLst>
              <a:gd name="adj" fmla="val 25000"/>
              <a:gd name="vf" fmla="val 115470"/>
            </a:avLst>
          </a:prstGeom>
          <a:solidFill>
            <a:srgbClr val="FF0000"/>
          </a:solidFill>
          <a:ln w="9525" cap="flat" cmpd="sng">
            <a:solidFill>
              <a:srgbClr val="395E89"/>
            </a:solidFill>
            <a:prstDash val="dash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SMSC &amp;</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British values</a:t>
            </a:r>
            <a:endParaRPr sz="800" b="0" i="0" u="none" strike="noStrike" cap="none">
              <a:solidFill>
                <a:schemeClr val="dk1"/>
              </a:solidFill>
              <a:latin typeface="Trebuchet MS"/>
              <a:ea typeface="Trebuchet MS"/>
              <a:cs typeface="Trebuchet MS"/>
              <a:sym typeface="Trebuchet MS"/>
            </a:endParaRPr>
          </a:p>
        </p:txBody>
      </p:sp>
      <p:sp>
        <p:nvSpPr>
          <p:cNvPr id="360" name="Google Shape;360;p38"/>
          <p:cNvSpPr/>
          <p:nvPr/>
        </p:nvSpPr>
        <p:spPr>
          <a:xfrm>
            <a:off x="4431601" y="5136923"/>
            <a:ext cx="824400" cy="720000"/>
          </a:xfrm>
          <a:prstGeom prst="hexagon">
            <a:avLst>
              <a:gd name="adj" fmla="val 25000"/>
              <a:gd name="vf" fmla="val 115470"/>
            </a:avLst>
          </a:prstGeom>
          <a:solidFill>
            <a:srgbClr val="8CB3E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700" b="0" i="0" u="none" strike="noStrike" cap="none">
                <a:solidFill>
                  <a:schemeClr val="dk1"/>
                </a:solidFill>
                <a:latin typeface="Trebuchet MS"/>
                <a:ea typeface="Trebuchet MS"/>
                <a:cs typeface="Trebuchet MS"/>
                <a:sym typeface="Trebuchet MS"/>
              </a:rPr>
              <a:t>Targeted OT input</a:t>
            </a:r>
            <a:endParaRPr sz="700" b="0" i="0" u="none" strike="noStrike" cap="none">
              <a:solidFill>
                <a:schemeClr val="dk1"/>
              </a:solidFill>
              <a:latin typeface="Trebuchet MS"/>
              <a:ea typeface="Trebuchet MS"/>
              <a:cs typeface="Trebuchet MS"/>
              <a:sym typeface="Trebuchet MS"/>
            </a:endParaRPr>
          </a:p>
        </p:txBody>
      </p:sp>
      <p:sp>
        <p:nvSpPr>
          <p:cNvPr id="361" name="Google Shape;361;p38"/>
          <p:cNvSpPr/>
          <p:nvPr/>
        </p:nvSpPr>
        <p:spPr>
          <a:xfrm>
            <a:off x="-1" y="22283"/>
            <a:ext cx="3505001" cy="1228290"/>
          </a:xfrm>
          <a:prstGeom prst="rect">
            <a:avLst/>
          </a:prstGeom>
          <a:solidFill>
            <a:srgbClr val="CCC0D9"/>
          </a:solidFill>
          <a:ln w="9525" cap="flat" cmpd="sng">
            <a:solidFill>
              <a:srgbClr val="5F497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Areas of learning </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Semi Formal curriculum </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KS5 </a:t>
            </a:r>
            <a:endParaRPr sz="1400" b="0" i="0" u="none" strike="noStrike" cap="none">
              <a:solidFill>
                <a:schemeClr val="dk1"/>
              </a:solidFill>
              <a:latin typeface="Arial"/>
              <a:ea typeface="Arial"/>
              <a:cs typeface="Arial"/>
              <a:sym typeface="Arial"/>
            </a:endParaRPr>
          </a:p>
        </p:txBody>
      </p:sp>
      <p:sp>
        <p:nvSpPr>
          <p:cNvPr id="362" name="Google Shape;362;p38"/>
          <p:cNvSpPr/>
          <p:nvPr/>
        </p:nvSpPr>
        <p:spPr>
          <a:xfrm>
            <a:off x="6256341" y="1295920"/>
            <a:ext cx="1050031" cy="914044"/>
          </a:xfrm>
          <a:prstGeom prst="hexagon">
            <a:avLst>
              <a:gd name="adj" fmla="val 25000"/>
              <a:gd name="vf" fmla="val 115470"/>
            </a:avLst>
          </a:prstGeom>
          <a:solidFill>
            <a:schemeClr val="accent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Functional literacy </a:t>
            </a:r>
            <a:endParaRPr sz="1400" b="0" i="0" u="none" strike="noStrike" cap="none">
              <a:solidFill>
                <a:srgbClr val="000000"/>
              </a:solidFill>
              <a:latin typeface="Arial"/>
              <a:ea typeface="Arial"/>
              <a:cs typeface="Arial"/>
              <a:sym typeface="Arial"/>
            </a:endParaRPr>
          </a:p>
        </p:txBody>
      </p:sp>
      <p:sp>
        <p:nvSpPr>
          <p:cNvPr id="363" name="Google Shape;363;p38"/>
          <p:cNvSpPr/>
          <p:nvPr/>
        </p:nvSpPr>
        <p:spPr>
          <a:xfrm>
            <a:off x="2355580" y="2209963"/>
            <a:ext cx="824400" cy="720000"/>
          </a:xfrm>
          <a:prstGeom prst="hexagon">
            <a:avLst>
              <a:gd name="adj" fmla="val 25000"/>
              <a:gd name="vf" fmla="val 115470"/>
            </a:avLst>
          </a:prstGeom>
          <a:solidFill>
            <a:srgbClr val="FF0000"/>
          </a:solidFill>
          <a:ln w="9525" cap="flat" cmpd="sng">
            <a:solidFill>
              <a:srgbClr val="395E89"/>
            </a:solidFill>
            <a:prstDash val="dash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SMSC</a:t>
            </a:r>
            <a:endParaRPr sz="800" b="0" i="0" u="none" strike="noStrike" cap="none">
              <a:solidFill>
                <a:schemeClr val="dk1"/>
              </a:solidFill>
              <a:latin typeface="Trebuchet MS"/>
              <a:ea typeface="Trebuchet MS"/>
              <a:cs typeface="Trebuchet MS"/>
              <a:sym typeface="Trebuchet MS"/>
            </a:endParaRPr>
          </a:p>
        </p:txBody>
      </p:sp>
      <p:sp>
        <p:nvSpPr>
          <p:cNvPr id="364" name="Google Shape;364;p38"/>
          <p:cNvSpPr/>
          <p:nvPr/>
        </p:nvSpPr>
        <p:spPr>
          <a:xfrm>
            <a:off x="3670469" y="2950676"/>
            <a:ext cx="824400" cy="72000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PSHE</a:t>
            </a:r>
            <a:endParaRPr sz="800" b="0" i="0" u="none" strike="noStrike" cap="none">
              <a:solidFill>
                <a:schemeClr val="dk1"/>
              </a:solidFill>
              <a:latin typeface="Trebuchet MS"/>
              <a:ea typeface="Trebuchet MS"/>
              <a:cs typeface="Trebuchet MS"/>
              <a:sym typeface="Trebuchet MS"/>
            </a:endParaRPr>
          </a:p>
        </p:txBody>
      </p:sp>
      <p:sp>
        <p:nvSpPr>
          <p:cNvPr id="365" name="Google Shape;365;p38"/>
          <p:cNvSpPr/>
          <p:nvPr/>
        </p:nvSpPr>
        <p:spPr>
          <a:xfrm>
            <a:off x="7306379" y="3843366"/>
            <a:ext cx="1715400" cy="151200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NOCN options: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Home management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Community access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Work experience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Community café</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Come dine with me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Team enterprise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Construction and restoration. </a:t>
            </a:r>
            <a:endParaRPr sz="1400" b="0" i="0" u="none" strike="noStrike" cap="none">
              <a:solidFill>
                <a:srgbClr val="000000"/>
              </a:solidFill>
              <a:latin typeface="Arial"/>
              <a:ea typeface="Arial"/>
              <a:cs typeface="Arial"/>
              <a:sym typeface="Arial"/>
            </a:endParaRPr>
          </a:p>
        </p:txBody>
      </p:sp>
      <p:sp>
        <p:nvSpPr>
          <p:cNvPr id="366" name="Google Shape;366;p38"/>
          <p:cNvSpPr/>
          <p:nvPr/>
        </p:nvSpPr>
        <p:spPr>
          <a:xfrm>
            <a:off x="5256000" y="4686927"/>
            <a:ext cx="1614300" cy="12663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NOCN options: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Swimming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Horticulture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Physical wellbeing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Art and design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Textiles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Drama/music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Dance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10"/>
          <p:cNvSpPr txBox="1">
            <a:spLocks noGrp="1"/>
          </p:cNvSpPr>
          <p:nvPr>
            <p:ph type="title"/>
          </p:nvPr>
        </p:nvSpPr>
        <p:spPr>
          <a:xfrm>
            <a:off x="0" y="512497"/>
            <a:ext cx="9563100" cy="723900"/>
          </a:xfrm>
          <a:prstGeom prst="rect">
            <a:avLst/>
          </a:prstGeom>
          <a:solidFill>
            <a:srgbClr val="8CB3E3"/>
          </a:solidFill>
          <a:ln w="9525" cap="flat" cmpd="sng">
            <a:solidFill>
              <a:schemeClr val="dk2"/>
            </a:solidFill>
            <a:prstDash val="solid"/>
            <a:round/>
            <a:headEnd type="none" w="sm" len="sm"/>
            <a:tailEnd type="none" w="sm" len="sm"/>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3600"/>
              <a:buFont typeface="Trebuchet MS"/>
              <a:buNone/>
            </a:pPr>
            <a:r>
              <a:rPr lang="en-GB" sz="2400">
                <a:solidFill>
                  <a:schemeClr val="dk1"/>
                </a:solidFill>
                <a:latin typeface="Arial"/>
                <a:ea typeface="Arial"/>
                <a:cs typeface="Arial"/>
                <a:sym typeface="Arial"/>
              </a:rPr>
              <a:t>Pathway 3: Formal Curriculum </a:t>
            </a:r>
            <a:endParaRPr sz="2400">
              <a:latin typeface="Arial"/>
              <a:ea typeface="Arial"/>
              <a:cs typeface="Arial"/>
              <a:sym typeface="Arial"/>
            </a:endParaRPr>
          </a:p>
        </p:txBody>
      </p:sp>
      <p:sp>
        <p:nvSpPr>
          <p:cNvPr id="372" name="Google Shape;372;p10"/>
          <p:cNvSpPr/>
          <p:nvPr/>
        </p:nvSpPr>
        <p:spPr>
          <a:xfrm>
            <a:off x="107212" y="1434595"/>
            <a:ext cx="5465685" cy="1978525"/>
          </a:xfrm>
          <a:prstGeom prst="flowChartProcess">
            <a:avLst/>
          </a:prstGeom>
          <a:noFill/>
          <a:ln w="9525"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90000"/>
              </a:lnSpc>
              <a:spcBef>
                <a:spcPts val="0"/>
              </a:spcBef>
              <a:spcAft>
                <a:spcPts val="0"/>
              </a:spcAft>
              <a:buClr>
                <a:srgbClr val="000000"/>
              </a:buClr>
              <a:buSzPts val="1400"/>
              <a:buFont typeface="Arial"/>
              <a:buNone/>
            </a:pPr>
            <a:r>
              <a:rPr lang="en-GB" sz="1200" b="1" i="0" u="none" strike="noStrike" cap="none">
                <a:solidFill>
                  <a:schemeClr val="dk1"/>
                </a:solidFill>
                <a:latin typeface="Arial"/>
                <a:ea typeface="Arial"/>
                <a:cs typeface="Arial"/>
                <a:sym typeface="Arial"/>
              </a:rPr>
              <a:t>Aims</a:t>
            </a:r>
            <a:endParaRPr sz="1200" b="1" i="0" u="none" strike="noStrike" cap="none">
              <a:solidFill>
                <a:srgbClr val="000000"/>
              </a:solidFill>
              <a:latin typeface="Arial"/>
              <a:ea typeface="Arial"/>
              <a:cs typeface="Arial"/>
              <a:sym typeface="Arial"/>
            </a:endParaRPr>
          </a:p>
          <a:p>
            <a:pPr marL="285750" marR="0" lvl="0" indent="-285750" algn="just" rtl="0">
              <a:lnSpc>
                <a:spcPct val="100000"/>
              </a:lnSpc>
              <a:spcBef>
                <a:spcPts val="49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To address priority need for students with severe and moderate learning difficulties such as learning and understanding, expressive and receptive language difficulties and narrowing the attainment gap in Maths and English. </a:t>
            </a:r>
            <a:endParaRPr sz="1200" b="0" i="0" u="none" strike="noStrike" cap="none">
              <a:solidFill>
                <a:srgbClr val="000000"/>
              </a:solidFill>
              <a:latin typeface="Arial"/>
              <a:ea typeface="Arial"/>
              <a:cs typeface="Arial"/>
              <a:sym typeface="Arial"/>
            </a:endParaRPr>
          </a:p>
          <a:p>
            <a:pPr marL="285750" marR="0" lvl="0" indent="-285750" algn="just"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To use students need and interest as a starting point to establish a topic based approach that is meaningful and engaging,  and act as a rolling programme  of learning. </a:t>
            </a:r>
            <a:endParaRPr sz="1200" b="0" i="0" u="none" strike="noStrike" cap="none">
              <a:solidFill>
                <a:srgbClr val="000000"/>
              </a:solidFill>
              <a:latin typeface="Arial"/>
              <a:ea typeface="Arial"/>
              <a:cs typeface="Arial"/>
              <a:sym typeface="Arial"/>
            </a:endParaRPr>
          </a:p>
        </p:txBody>
      </p:sp>
      <p:sp>
        <p:nvSpPr>
          <p:cNvPr id="373" name="Google Shape;373;p10"/>
          <p:cNvSpPr/>
          <p:nvPr/>
        </p:nvSpPr>
        <p:spPr>
          <a:xfrm>
            <a:off x="5771775" y="1440949"/>
            <a:ext cx="6172800" cy="1834900"/>
          </a:xfrm>
          <a:prstGeom prst="flowChartProcess">
            <a:avLst/>
          </a:prstGeom>
          <a:solidFill>
            <a:schemeClr val="lt1"/>
          </a:solidFill>
          <a:ln w="9525"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GB" sz="1200" b="1" i="0" u="none" strike="noStrike" cap="none">
                <a:solidFill>
                  <a:schemeClr val="dk1"/>
                </a:solidFill>
                <a:latin typeface="Arial"/>
                <a:ea typeface="Arial"/>
                <a:cs typeface="Arial"/>
                <a:sym typeface="Arial"/>
              </a:rPr>
              <a:t>Approaches to Learning</a:t>
            </a:r>
            <a:endParaRPr/>
          </a:p>
          <a:p>
            <a:pPr marL="0" marR="0" lvl="0" indent="0" algn="l" rtl="0">
              <a:lnSpc>
                <a:spcPct val="100000"/>
              </a:lnSpc>
              <a:spcBef>
                <a:spcPts val="0"/>
              </a:spcBef>
              <a:spcAft>
                <a:spcPts val="0"/>
              </a:spcAft>
              <a:buClr>
                <a:srgbClr val="000000"/>
              </a:buClr>
              <a:buSzPts val="1400"/>
              <a:buFont typeface="Arial"/>
              <a:buNone/>
            </a:pPr>
            <a:endParaRPr sz="1200" b="1"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A contextual and Multi-disciplinary approach. </a:t>
            </a:r>
            <a:endParaRPr sz="12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Mix ability groups of learners receive group and individualised instruction. </a:t>
            </a:r>
            <a:endParaRPr sz="12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Curriculum is adjusted based on different groups and individual of students. </a:t>
            </a:r>
            <a:endParaRPr sz="12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Variety of learning styles for the different groups of students is catered for. </a:t>
            </a:r>
            <a:endParaRPr sz="12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Content is linked to prior learning and skills. </a:t>
            </a:r>
            <a:endParaRPr sz="1200" b="0" i="0" u="none" strike="noStrike" cap="none">
              <a:solidFill>
                <a:schemeClr val="dk1"/>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Total communication used to develop knowledge and understanding. </a:t>
            </a:r>
            <a:endParaRPr sz="12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1" i="0" u="none" strike="noStrike" cap="none">
                <a:solidFill>
                  <a:schemeClr val="dk1"/>
                </a:solidFill>
                <a:latin typeface="Arial"/>
                <a:ea typeface="Arial"/>
                <a:cs typeface="Arial"/>
                <a:sym typeface="Arial"/>
              </a:rPr>
              <a:t>. </a:t>
            </a:r>
            <a:endParaRPr sz="1400" b="1"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Arial"/>
              <a:ea typeface="Arial"/>
              <a:cs typeface="Arial"/>
              <a:sym typeface="Arial"/>
            </a:endParaRPr>
          </a:p>
        </p:txBody>
      </p:sp>
      <p:sp>
        <p:nvSpPr>
          <p:cNvPr id="374" name="Google Shape;374;p10"/>
          <p:cNvSpPr/>
          <p:nvPr/>
        </p:nvSpPr>
        <p:spPr>
          <a:xfrm>
            <a:off x="5771784" y="3367578"/>
            <a:ext cx="6172799" cy="1581444"/>
          </a:xfrm>
          <a:prstGeom prst="flowChartProcess">
            <a:avLst/>
          </a:prstGeom>
          <a:solidFill>
            <a:schemeClr val="lt1"/>
          </a:solidFill>
          <a:ln w="9525"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GB" sz="1200" b="1" i="0" u="none" strike="noStrike" cap="none">
                <a:solidFill>
                  <a:schemeClr val="dk1"/>
                </a:solidFill>
                <a:latin typeface="Arial"/>
                <a:ea typeface="Arial"/>
                <a:cs typeface="Arial"/>
                <a:sym typeface="Arial"/>
              </a:rPr>
              <a:t>Accreditation:</a:t>
            </a:r>
            <a:endParaRPr sz="1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GB" sz="1200" b="0" i="0" u="none" strike="noStrike" cap="none">
                <a:solidFill>
                  <a:schemeClr val="dk1"/>
                </a:solidFill>
                <a:latin typeface="Arial"/>
                <a:ea typeface="Arial"/>
                <a:cs typeface="Arial"/>
                <a:sym typeface="Arial"/>
              </a:rPr>
              <a:t>At Key stage 4 students complete ASDAN: PSD programs.</a:t>
            </a:r>
            <a:endParaRPr sz="1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GB" sz="1200" b="0" i="0" u="none" strike="noStrike" cap="none">
                <a:solidFill>
                  <a:schemeClr val="dk1"/>
                </a:solidFill>
                <a:latin typeface="Arial"/>
                <a:ea typeface="Arial"/>
                <a:cs typeface="Arial"/>
                <a:sym typeface="Arial"/>
              </a:rPr>
              <a:t>Key stage 4 and 5 Entry Level qualifications in English and/or Maths and/or Computing. </a:t>
            </a:r>
            <a:endParaRPr sz="1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GB" sz="1200" b="0" i="0" u="none" strike="noStrike" cap="none">
                <a:solidFill>
                  <a:schemeClr val="dk1"/>
                </a:solidFill>
                <a:latin typeface="Arial"/>
                <a:ea typeface="Arial"/>
                <a:cs typeface="Arial"/>
                <a:sym typeface="Arial"/>
              </a:rPr>
              <a:t>At Key Stage 5 students complete 5 NOCN qualifications that are most appropriate to them.</a:t>
            </a:r>
            <a:endParaRPr sz="1200" b="0" i="0" u="none" strike="noStrike" cap="none">
              <a:solidFill>
                <a:schemeClr val="dk1"/>
              </a:solidFill>
              <a:latin typeface="Arial"/>
              <a:ea typeface="Arial"/>
              <a:cs typeface="Arial"/>
              <a:sym typeface="Arial"/>
            </a:endParaRPr>
          </a:p>
        </p:txBody>
      </p:sp>
      <p:sp>
        <p:nvSpPr>
          <p:cNvPr id="375" name="Google Shape;375;p10"/>
          <p:cNvSpPr/>
          <p:nvPr/>
        </p:nvSpPr>
        <p:spPr>
          <a:xfrm>
            <a:off x="107212" y="3611292"/>
            <a:ext cx="5465685" cy="1293667"/>
          </a:xfrm>
          <a:prstGeom prst="flowChartProcess">
            <a:avLst/>
          </a:prstGeom>
          <a:noFill/>
          <a:ln w="9525"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GB" sz="1200" b="1" i="0" u="none" strike="noStrike" cap="none">
                <a:solidFill>
                  <a:schemeClr val="dk1"/>
                </a:solidFill>
                <a:latin typeface="Arial"/>
                <a:ea typeface="Arial"/>
                <a:cs typeface="Arial"/>
                <a:sym typeface="Arial"/>
              </a:rPr>
              <a:t>Therapeutic provision </a:t>
            </a:r>
            <a:endParaRPr sz="1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0" i="0" u="none" strike="noStrike" cap="none">
                <a:solidFill>
                  <a:schemeClr val="dk1"/>
                </a:solidFill>
                <a:latin typeface="Arial"/>
                <a:ea typeface="Arial"/>
                <a:cs typeface="Arial"/>
                <a:sym typeface="Arial"/>
              </a:rPr>
              <a:t>Most students have a ‘universal’ level of therapy input from the therapy department; O.T, SaLT.  </a:t>
            </a:r>
            <a:endParaRPr sz="12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0" i="0" u="none" strike="noStrike" cap="none">
                <a:solidFill>
                  <a:schemeClr val="dk1"/>
                </a:solidFill>
                <a:latin typeface="Arial"/>
                <a:ea typeface="Arial"/>
                <a:cs typeface="Arial"/>
                <a:sym typeface="Arial"/>
              </a:rPr>
              <a:t>All students have a communication and sensory profiles which outlines needs that must be met before learning can take place. </a:t>
            </a:r>
            <a:endParaRPr sz="1200" b="0" i="0" u="none" strike="noStrike" cap="none">
              <a:solidFill>
                <a:srgbClr val="000000"/>
              </a:solidFill>
              <a:latin typeface="Arial"/>
              <a:ea typeface="Arial"/>
              <a:cs typeface="Arial"/>
              <a:sym typeface="Arial"/>
            </a:endParaRPr>
          </a:p>
        </p:txBody>
      </p:sp>
      <p:sp>
        <p:nvSpPr>
          <p:cNvPr id="376" name="Google Shape;376;p10"/>
          <p:cNvSpPr/>
          <p:nvPr/>
        </p:nvSpPr>
        <p:spPr>
          <a:xfrm>
            <a:off x="152158" y="5103144"/>
            <a:ext cx="11854150" cy="1293650"/>
          </a:xfrm>
          <a:prstGeom prst="flowChartProcess">
            <a:avLst/>
          </a:prstGeom>
          <a:solidFill>
            <a:schemeClr val="lt1"/>
          </a:solidFill>
          <a:ln w="9525"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600"/>
              <a:buFont typeface="Arial"/>
              <a:buNone/>
            </a:pPr>
            <a:endParaRPr sz="1200" b="0" i="0" u="none" strike="noStrike" cap="none">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r>
              <a:rPr lang="en-GB" sz="1200" b="1" i="0" u="none" strike="noStrike" cap="none">
                <a:solidFill>
                  <a:schemeClr val="dk1"/>
                </a:solidFill>
                <a:latin typeface="Arial"/>
                <a:ea typeface="Arial"/>
                <a:cs typeface="Arial"/>
                <a:sym typeface="Arial"/>
              </a:rPr>
              <a:t>Assessment</a:t>
            </a:r>
            <a:endParaRPr sz="1200" b="0" i="0" u="none" strike="noStrike" cap="none">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Tracking sheets- recording outcomes for all practical activities and progress towards these outcomes</a:t>
            </a:r>
            <a:endParaRPr sz="1200" b="0" i="0" u="none" strike="noStrike" cap="none">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Feedback forms- recording outcomes, progress towards outcomes, next steps and student self evaluation.</a:t>
            </a:r>
            <a:endParaRPr sz="1200" b="0" i="0" u="none" strike="noStrike" cap="none">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Progress Towards meeting short term outcomes using Evidence for learning.</a:t>
            </a:r>
            <a:endParaRPr sz="12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Trebuchet MS"/>
              <a:ea typeface="Trebuchet MS"/>
              <a:cs typeface="Trebuchet MS"/>
              <a:sym typeface="Trebuchet MS"/>
            </a:endParaRPr>
          </a:p>
        </p:txBody>
      </p:sp>
      <p:sp>
        <p:nvSpPr>
          <p:cNvPr id="377" name="Google Shape;377;p10"/>
          <p:cNvSpPr txBox="1"/>
          <p:nvPr/>
        </p:nvSpPr>
        <p:spPr>
          <a:xfrm>
            <a:off x="0" y="-19594"/>
            <a:ext cx="9563100" cy="507594"/>
          </a:xfrm>
          <a:prstGeom prst="rect">
            <a:avLst/>
          </a:prstGeom>
          <a:solidFill>
            <a:srgbClr val="DAE5F1"/>
          </a:solid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4400"/>
              <a:buFont typeface="Trebuchet MS"/>
              <a:buNone/>
            </a:pPr>
            <a:r>
              <a:rPr lang="en-GB" sz="3200" b="0" i="0" u="none" strike="noStrike" cap="none">
                <a:solidFill>
                  <a:schemeClr val="dk1"/>
                </a:solidFill>
                <a:latin typeface="Arial"/>
                <a:ea typeface="Arial"/>
                <a:cs typeface="Arial"/>
                <a:sym typeface="Arial"/>
              </a:rPr>
              <a:t>Implementation – Organisation  </a:t>
            </a:r>
            <a:endParaRPr sz="32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11"/>
          <p:cNvSpPr/>
          <p:nvPr/>
        </p:nvSpPr>
        <p:spPr>
          <a:xfrm>
            <a:off x="5424674" y="2863000"/>
            <a:ext cx="1130663" cy="779869"/>
          </a:xfrm>
          <a:prstGeom prst="ellipse">
            <a:avLst/>
          </a:prstGeom>
          <a:solidFill>
            <a:srgbClr val="17365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lt1"/>
                </a:solidFill>
                <a:latin typeface="Trebuchet MS"/>
                <a:ea typeface="Trebuchet MS"/>
                <a:cs typeface="Trebuchet MS"/>
                <a:sym typeface="Trebuchet MS"/>
              </a:rPr>
              <a:t>Formal Curriculum</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lt1"/>
                </a:solidFill>
                <a:latin typeface="Trebuchet MS"/>
                <a:ea typeface="Trebuchet MS"/>
                <a:cs typeface="Trebuchet MS"/>
                <a:sym typeface="Trebuchet MS"/>
              </a:rPr>
              <a:t>KS 2.3</a:t>
            </a:r>
            <a:endParaRPr sz="900" b="1" i="0" u="none" strike="noStrike" cap="none">
              <a:solidFill>
                <a:schemeClr val="lt1"/>
              </a:solidFill>
              <a:latin typeface="Trebuchet MS"/>
              <a:ea typeface="Trebuchet MS"/>
              <a:cs typeface="Trebuchet MS"/>
              <a:sym typeface="Trebuchet MS"/>
            </a:endParaRPr>
          </a:p>
        </p:txBody>
      </p:sp>
      <p:sp>
        <p:nvSpPr>
          <p:cNvPr id="383" name="Google Shape;383;p11"/>
          <p:cNvSpPr/>
          <p:nvPr/>
        </p:nvSpPr>
        <p:spPr>
          <a:xfrm>
            <a:off x="4545707" y="3450311"/>
            <a:ext cx="951901" cy="812817"/>
          </a:xfrm>
          <a:prstGeom prst="ellipse">
            <a:avLst/>
          </a:prstGeom>
          <a:solidFill>
            <a:srgbClr val="FFCC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Transition </a:t>
            </a:r>
            <a:endParaRPr sz="1400" b="0" i="0" u="none" strike="noStrike" cap="none">
              <a:solidFill>
                <a:srgbClr val="000000"/>
              </a:solidFill>
              <a:latin typeface="Arial"/>
              <a:ea typeface="Arial"/>
              <a:cs typeface="Arial"/>
              <a:sym typeface="Arial"/>
            </a:endParaRPr>
          </a:p>
        </p:txBody>
      </p:sp>
      <p:sp>
        <p:nvSpPr>
          <p:cNvPr id="384" name="Google Shape;384;p11"/>
          <p:cNvSpPr/>
          <p:nvPr/>
        </p:nvSpPr>
        <p:spPr>
          <a:xfrm>
            <a:off x="6555337" y="3444553"/>
            <a:ext cx="904242" cy="827622"/>
          </a:xfrm>
          <a:prstGeom prst="ellipse">
            <a:avLst/>
          </a:prstGeom>
          <a:solidFill>
            <a:srgbClr val="FABF8E"/>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Indepen-dence </a:t>
            </a:r>
            <a:endParaRPr sz="1400" b="0" i="0" u="none" strike="noStrike" cap="none">
              <a:solidFill>
                <a:srgbClr val="000000"/>
              </a:solidFill>
              <a:latin typeface="Arial"/>
              <a:ea typeface="Arial"/>
              <a:cs typeface="Arial"/>
              <a:sym typeface="Arial"/>
            </a:endParaRPr>
          </a:p>
        </p:txBody>
      </p:sp>
      <p:sp>
        <p:nvSpPr>
          <p:cNvPr id="385" name="Google Shape;385;p11"/>
          <p:cNvSpPr/>
          <p:nvPr/>
        </p:nvSpPr>
        <p:spPr>
          <a:xfrm>
            <a:off x="4495181" y="2373923"/>
            <a:ext cx="873156" cy="812817"/>
          </a:xfrm>
          <a:prstGeom prst="ellipse">
            <a:avLst/>
          </a:prstGeom>
          <a:solidFill>
            <a:srgbClr val="FF00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Relating and inter-</a:t>
            </a:r>
            <a:endParaRPr sz="9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acting</a:t>
            </a:r>
            <a:endParaRPr sz="1400" b="0" i="0" u="none" strike="noStrike" cap="none">
              <a:solidFill>
                <a:srgbClr val="000000"/>
              </a:solidFill>
              <a:latin typeface="Arial"/>
              <a:ea typeface="Arial"/>
              <a:cs typeface="Arial"/>
              <a:sym typeface="Arial"/>
            </a:endParaRPr>
          </a:p>
        </p:txBody>
      </p:sp>
      <p:sp>
        <p:nvSpPr>
          <p:cNvPr id="386" name="Google Shape;386;p11"/>
          <p:cNvSpPr/>
          <p:nvPr/>
        </p:nvSpPr>
        <p:spPr>
          <a:xfrm>
            <a:off x="6683515" y="2477919"/>
            <a:ext cx="873395" cy="775015"/>
          </a:xfrm>
          <a:prstGeom prst="ellipse">
            <a:avLst/>
          </a:prstGeom>
          <a:solidFill>
            <a:srgbClr val="B2A0C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Learning and understanding </a:t>
            </a:r>
            <a:endParaRPr sz="800" b="1" i="0" u="none" strike="noStrike" cap="none">
              <a:solidFill>
                <a:schemeClr val="dk1"/>
              </a:solidFill>
              <a:latin typeface="Trebuchet MS"/>
              <a:ea typeface="Trebuchet MS"/>
              <a:cs typeface="Trebuchet MS"/>
              <a:sym typeface="Trebuchet MS"/>
            </a:endParaRPr>
          </a:p>
        </p:txBody>
      </p:sp>
      <p:sp>
        <p:nvSpPr>
          <p:cNvPr id="387" name="Google Shape;387;p11"/>
          <p:cNvSpPr/>
          <p:nvPr/>
        </p:nvSpPr>
        <p:spPr>
          <a:xfrm>
            <a:off x="5553945" y="3837817"/>
            <a:ext cx="951901" cy="849096"/>
          </a:xfrm>
          <a:prstGeom prst="ellipse">
            <a:avLst/>
          </a:prstGeom>
          <a:solidFill>
            <a:srgbClr val="8CB3E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Leisure and well being </a:t>
            </a:r>
            <a:endParaRPr sz="1400" b="0" i="0" u="none" strike="noStrike" cap="none">
              <a:solidFill>
                <a:srgbClr val="000000"/>
              </a:solidFill>
              <a:latin typeface="Arial"/>
              <a:ea typeface="Arial"/>
              <a:cs typeface="Arial"/>
              <a:sym typeface="Arial"/>
            </a:endParaRPr>
          </a:p>
        </p:txBody>
      </p:sp>
      <p:sp>
        <p:nvSpPr>
          <p:cNvPr id="388" name="Google Shape;388;p11"/>
          <p:cNvSpPr/>
          <p:nvPr/>
        </p:nvSpPr>
        <p:spPr>
          <a:xfrm>
            <a:off x="5503915" y="1808512"/>
            <a:ext cx="873311" cy="777514"/>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1400" b="0" i="0" u="none" strike="noStrike" cap="none">
              <a:solidFill>
                <a:srgbClr val="000000"/>
              </a:solidFill>
              <a:latin typeface="Arial"/>
              <a:ea typeface="Arial"/>
              <a:cs typeface="Arial"/>
              <a:sym typeface="Arial"/>
            </a:endParaRPr>
          </a:p>
        </p:txBody>
      </p:sp>
      <p:cxnSp>
        <p:nvCxnSpPr>
          <p:cNvPr id="389" name="Google Shape;389;p11"/>
          <p:cNvCxnSpPr/>
          <p:nvPr/>
        </p:nvCxnSpPr>
        <p:spPr>
          <a:xfrm rot="10800000">
            <a:off x="6008195" y="3565875"/>
            <a:ext cx="0" cy="295174"/>
          </a:xfrm>
          <a:prstGeom prst="straightConnector1">
            <a:avLst/>
          </a:prstGeom>
          <a:noFill/>
          <a:ln w="9525" cap="flat" cmpd="sng">
            <a:solidFill>
              <a:schemeClr val="dk1"/>
            </a:solidFill>
            <a:prstDash val="dash"/>
            <a:round/>
            <a:headEnd type="none" w="sm" len="sm"/>
            <a:tailEnd type="none" w="sm" len="sm"/>
          </a:ln>
        </p:spPr>
      </p:cxnSp>
      <p:cxnSp>
        <p:nvCxnSpPr>
          <p:cNvPr id="390" name="Google Shape;390;p11"/>
          <p:cNvCxnSpPr/>
          <p:nvPr/>
        </p:nvCxnSpPr>
        <p:spPr>
          <a:xfrm rot="10800000">
            <a:off x="6008195" y="2567825"/>
            <a:ext cx="0" cy="295174"/>
          </a:xfrm>
          <a:prstGeom prst="straightConnector1">
            <a:avLst/>
          </a:prstGeom>
          <a:noFill/>
          <a:ln w="9525" cap="flat" cmpd="sng">
            <a:solidFill>
              <a:schemeClr val="dk1"/>
            </a:solidFill>
            <a:prstDash val="dash"/>
            <a:round/>
            <a:headEnd type="none" w="sm" len="sm"/>
            <a:tailEnd type="none" w="sm" len="sm"/>
          </a:ln>
        </p:spPr>
      </p:cxnSp>
      <p:cxnSp>
        <p:nvCxnSpPr>
          <p:cNvPr id="391" name="Google Shape;391;p11"/>
          <p:cNvCxnSpPr/>
          <p:nvPr/>
        </p:nvCxnSpPr>
        <p:spPr>
          <a:xfrm rot="10800000">
            <a:off x="5368338" y="2924944"/>
            <a:ext cx="185428" cy="144016"/>
          </a:xfrm>
          <a:prstGeom prst="straightConnector1">
            <a:avLst/>
          </a:prstGeom>
          <a:noFill/>
          <a:ln w="9525" cap="flat" cmpd="sng">
            <a:solidFill>
              <a:schemeClr val="dk1"/>
            </a:solidFill>
            <a:prstDash val="dash"/>
            <a:round/>
            <a:headEnd type="none" w="sm" len="sm"/>
            <a:tailEnd type="none" w="sm" len="sm"/>
          </a:ln>
        </p:spPr>
      </p:cxnSp>
      <p:cxnSp>
        <p:nvCxnSpPr>
          <p:cNvPr id="392" name="Google Shape;392;p11"/>
          <p:cNvCxnSpPr/>
          <p:nvPr/>
        </p:nvCxnSpPr>
        <p:spPr>
          <a:xfrm rot="10800000" flipH="1">
            <a:off x="5415650" y="3450311"/>
            <a:ext cx="231271" cy="142661"/>
          </a:xfrm>
          <a:prstGeom prst="straightConnector1">
            <a:avLst/>
          </a:prstGeom>
          <a:noFill/>
          <a:ln w="9525" cap="flat" cmpd="sng">
            <a:solidFill>
              <a:schemeClr val="dk1"/>
            </a:solidFill>
            <a:prstDash val="dash"/>
            <a:round/>
            <a:headEnd type="none" w="sm" len="sm"/>
            <a:tailEnd type="none" w="sm" len="sm"/>
          </a:ln>
        </p:spPr>
      </p:cxnSp>
      <p:cxnSp>
        <p:nvCxnSpPr>
          <p:cNvPr id="393" name="Google Shape;393;p11"/>
          <p:cNvCxnSpPr/>
          <p:nvPr/>
        </p:nvCxnSpPr>
        <p:spPr>
          <a:xfrm rot="10800000" flipH="1">
            <a:off x="6427254" y="2996953"/>
            <a:ext cx="256169" cy="117779"/>
          </a:xfrm>
          <a:prstGeom prst="straightConnector1">
            <a:avLst/>
          </a:prstGeom>
          <a:noFill/>
          <a:ln w="9525" cap="flat" cmpd="sng">
            <a:solidFill>
              <a:schemeClr val="dk1"/>
            </a:solidFill>
            <a:prstDash val="dash"/>
            <a:round/>
            <a:headEnd type="none" w="sm" len="sm"/>
            <a:tailEnd type="none" w="sm" len="sm"/>
          </a:ln>
        </p:spPr>
      </p:cxnSp>
      <p:cxnSp>
        <p:nvCxnSpPr>
          <p:cNvPr id="394" name="Google Shape;394;p11"/>
          <p:cNvCxnSpPr/>
          <p:nvPr/>
        </p:nvCxnSpPr>
        <p:spPr>
          <a:xfrm rot="10800000">
            <a:off x="6408346" y="3479950"/>
            <a:ext cx="226470" cy="162918"/>
          </a:xfrm>
          <a:prstGeom prst="straightConnector1">
            <a:avLst/>
          </a:prstGeom>
          <a:noFill/>
          <a:ln w="9525" cap="flat" cmpd="sng">
            <a:solidFill>
              <a:schemeClr val="dk1"/>
            </a:solidFill>
            <a:prstDash val="dash"/>
            <a:round/>
            <a:headEnd type="none" w="sm" len="sm"/>
            <a:tailEnd type="none" w="sm" len="sm"/>
          </a:ln>
        </p:spPr>
      </p:cxnSp>
      <p:sp>
        <p:nvSpPr>
          <p:cNvPr id="395" name="Google Shape;395;p11"/>
          <p:cNvSpPr/>
          <p:nvPr/>
        </p:nvSpPr>
        <p:spPr>
          <a:xfrm>
            <a:off x="7451015" y="1912827"/>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Maths </a:t>
            </a:r>
            <a:endParaRPr sz="800" b="0" i="0" u="none" strike="noStrike" cap="none">
              <a:solidFill>
                <a:schemeClr val="dk1"/>
              </a:solidFill>
              <a:latin typeface="Trebuchet MS"/>
              <a:ea typeface="Trebuchet MS"/>
              <a:cs typeface="Trebuchet MS"/>
              <a:sym typeface="Trebuchet MS"/>
            </a:endParaRPr>
          </a:p>
        </p:txBody>
      </p:sp>
      <p:sp>
        <p:nvSpPr>
          <p:cNvPr id="396" name="Google Shape;396;p11"/>
          <p:cNvSpPr/>
          <p:nvPr/>
        </p:nvSpPr>
        <p:spPr>
          <a:xfrm>
            <a:off x="8180141" y="2276872"/>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Computing </a:t>
            </a:r>
            <a:endParaRPr sz="600" b="0" i="0" u="none" strike="noStrike" cap="none">
              <a:solidFill>
                <a:schemeClr val="dk1"/>
              </a:solidFill>
              <a:latin typeface="Trebuchet MS"/>
              <a:ea typeface="Trebuchet MS"/>
              <a:cs typeface="Trebuchet MS"/>
              <a:sym typeface="Trebuchet MS"/>
            </a:endParaRPr>
          </a:p>
        </p:txBody>
      </p:sp>
      <p:sp>
        <p:nvSpPr>
          <p:cNvPr id="397" name="Google Shape;397;p11"/>
          <p:cNvSpPr/>
          <p:nvPr/>
        </p:nvSpPr>
        <p:spPr>
          <a:xfrm>
            <a:off x="8180140" y="1477189"/>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Science; Knowledge &amp; enquiry</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endParaRPr sz="800" b="0" i="0" u="none" strike="noStrike" cap="none">
              <a:solidFill>
                <a:schemeClr val="dk1"/>
              </a:solidFill>
              <a:latin typeface="Trebuchet MS"/>
              <a:ea typeface="Trebuchet MS"/>
              <a:cs typeface="Trebuchet MS"/>
              <a:sym typeface="Trebuchet MS"/>
            </a:endParaRPr>
          </a:p>
        </p:txBody>
      </p:sp>
      <p:sp>
        <p:nvSpPr>
          <p:cNvPr id="398" name="Google Shape;398;p11"/>
          <p:cNvSpPr/>
          <p:nvPr/>
        </p:nvSpPr>
        <p:spPr>
          <a:xfrm>
            <a:off x="7381360" y="3952028"/>
            <a:ext cx="845219"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Personal care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KS3</a:t>
            </a:r>
            <a:endParaRPr sz="800" b="0" i="0" u="none" strike="noStrike" cap="none">
              <a:solidFill>
                <a:schemeClr val="dk1"/>
              </a:solidFill>
              <a:latin typeface="Trebuchet MS"/>
              <a:ea typeface="Trebuchet MS"/>
              <a:cs typeface="Trebuchet MS"/>
              <a:sym typeface="Trebuchet MS"/>
            </a:endParaRPr>
          </a:p>
        </p:txBody>
      </p:sp>
      <p:sp>
        <p:nvSpPr>
          <p:cNvPr id="399" name="Google Shape;399;p11"/>
          <p:cNvSpPr/>
          <p:nvPr/>
        </p:nvSpPr>
        <p:spPr>
          <a:xfrm>
            <a:off x="8127507" y="4354680"/>
            <a:ext cx="824367"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Cooking</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KS3</a:t>
            </a:r>
            <a:endParaRPr sz="800" b="0" i="0" u="none" strike="noStrike" cap="none">
              <a:solidFill>
                <a:schemeClr val="dk1"/>
              </a:solidFill>
              <a:latin typeface="Trebuchet MS"/>
              <a:ea typeface="Trebuchet MS"/>
              <a:cs typeface="Trebuchet MS"/>
              <a:sym typeface="Trebuchet MS"/>
            </a:endParaRPr>
          </a:p>
        </p:txBody>
      </p:sp>
      <p:sp>
        <p:nvSpPr>
          <p:cNvPr id="400" name="Google Shape;400;p11"/>
          <p:cNvSpPr/>
          <p:nvPr/>
        </p:nvSpPr>
        <p:spPr>
          <a:xfrm>
            <a:off x="8127508" y="3563184"/>
            <a:ext cx="824367"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Commu-nity skills</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KS2 </a:t>
            </a:r>
            <a:endParaRPr sz="800" b="0" i="0" u="none" strike="noStrike" cap="none">
              <a:solidFill>
                <a:schemeClr val="dk1"/>
              </a:solidFill>
              <a:latin typeface="Trebuchet MS"/>
              <a:ea typeface="Trebuchet MS"/>
              <a:cs typeface="Trebuchet MS"/>
              <a:sym typeface="Trebuchet MS"/>
            </a:endParaRPr>
          </a:p>
        </p:txBody>
      </p:sp>
      <p:sp>
        <p:nvSpPr>
          <p:cNvPr id="401" name="Google Shape;401;p11"/>
          <p:cNvSpPr/>
          <p:nvPr/>
        </p:nvSpPr>
        <p:spPr>
          <a:xfrm>
            <a:off x="4954723" y="5069138"/>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a:t>
            </a:r>
            <a:endParaRPr sz="800" b="0" i="0" u="none" strike="noStrike" cap="none">
              <a:solidFill>
                <a:schemeClr val="dk1"/>
              </a:solidFill>
              <a:latin typeface="Trebuchet MS"/>
              <a:ea typeface="Trebuchet MS"/>
              <a:cs typeface="Trebuchet MS"/>
              <a:sym typeface="Trebuchet MS"/>
            </a:endParaRPr>
          </a:p>
        </p:txBody>
      </p:sp>
      <p:sp>
        <p:nvSpPr>
          <p:cNvPr id="402" name="Google Shape;402;p11"/>
          <p:cNvSpPr/>
          <p:nvPr/>
        </p:nvSpPr>
        <p:spPr>
          <a:xfrm>
            <a:off x="5663235" y="4728429"/>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Art</a:t>
            </a:r>
            <a:endParaRPr sz="800" b="0" i="0" u="none" strike="noStrike" cap="none">
              <a:solidFill>
                <a:schemeClr val="dk1"/>
              </a:solidFill>
              <a:latin typeface="Trebuchet MS"/>
              <a:ea typeface="Trebuchet MS"/>
              <a:cs typeface="Trebuchet MS"/>
              <a:sym typeface="Trebuchet MS"/>
            </a:endParaRPr>
          </a:p>
        </p:txBody>
      </p:sp>
      <p:sp>
        <p:nvSpPr>
          <p:cNvPr id="403" name="Google Shape;403;p11"/>
          <p:cNvSpPr/>
          <p:nvPr/>
        </p:nvSpPr>
        <p:spPr>
          <a:xfrm>
            <a:off x="6344483" y="4392542"/>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DT</a:t>
            </a:r>
            <a:endParaRPr sz="800" b="0" i="0" u="none" strike="noStrike" cap="none">
              <a:solidFill>
                <a:schemeClr val="dk1"/>
              </a:solidFill>
              <a:latin typeface="Trebuchet MS"/>
              <a:ea typeface="Trebuchet MS"/>
              <a:cs typeface="Trebuchet MS"/>
              <a:sym typeface="Trebuchet MS"/>
            </a:endParaRPr>
          </a:p>
        </p:txBody>
      </p:sp>
      <p:sp>
        <p:nvSpPr>
          <p:cNvPr id="404" name="Google Shape;404;p11"/>
          <p:cNvSpPr/>
          <p:nvPr/>
        </p:nvSpPr>
        <p:spPr>
          <a:xfrm>
            <a:off x="3750319" y="2035723"/>
            <a:ext cx="824367" cy="72008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PSHE/C</a:t>
            </a:r>
            <a:endParaRPr sz="1400" b="0" i="0" u="none" strike="noStrike" cap="none">
              <a:solidFill>
                <a:srgbClr val="000000"/>
              </a:solidFill>
              <a:latin typeface="Arial"/>
              <a:ea typeface="Arial"/>
              <a:cs typeface="Arial"/>
              <a:sym typeface="Arial"/>
            </a:endParaRPr>
          </a:p>
        </p:txBody>
      </p:sp>
      <p:sp>
        <p:nvSpPr>
          <p:cNvPr id="405" name="Google Shape;405;p11"/>
          <p:cNvSpPr/>
          <p:nvPr/>
        </p:nvSpPr>
        <p:spPr>
          <a:xfrm>
            <a:off x="5501197" y="1007582"/>
            <a:ext cx="824367" cy="720080"/>
          </a:xfrm>
          <a:prstGeom prst="hexagon">
            <a:avLst>
              <a:gd name="adj" fmla="val 25000"/>
              <a:gd name="vf" fmla="val 115470"/>
            </a:avLst>
          </a:prstGeom>
          <a:solidFill>
            <a:schemeClr val="accent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English </a:t>
            </a:r>
            <a:endParaRPr sz="800" b="0" i="0" u="none" strike="noStrike" cap="none">
              <a:solidFill>
                <a:schemeClr val="dk1"/>
              </a:solidFill>
              <a:latin typeface="Trebuchet MS"/>
              <a:ea typeface="Trebuchet MS"/>
              <a:cs typeface="Trebuchet MS"/>
              <a:sym typeface="Trebuchet MS"/>
            </a:endParaRPr>
          </a:p>
        </p:txBody>
      </p:sp>
      <p:sp>
        <p:nvSpPr>
          <p:cNvPr id="406" name="Google Shape;406;p11"/>
          <p:cNvSpPr/>
          <p:nvPr/>
        </p:nvSpPr>
        <p:spPr>
          <a:xfrm>
            <a:off x="5625701" y="5471728"/>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Music</a:t>
            </a:r>
            <a:endParaRPr sz="800" b="0" i="0" u="none" strike="noStrike" cap="none">
              <a:solidFill>
                <a:schemeClr val="dk1"/>
              </a:solidFill>
              <a:latin typeface="Trebuchet MS"/>
              <a:ea typeface="Trebuchet MS"/>
              <a:cs typeface="Trebuchet MS"/>
              <a:sym typeface="Trebuchet MS"/>
            </a:endParaRPr>
          </a:p>
        </p:txBody>
      </p:sp>
      <p:sp>
        <p:nvSpPr>
          <p:cNvPr id="407" name="Google Shape;407;p11"/>
          <p:cNvSpPr/>
          <p:nvPr/>
        </p:nvSpPr>
        <p:spPr>
          <a:xfrm>
            <a:off x="6183092" y="639023"/>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Reading</a:t>
            </a:r>
            <a:endParaRPr sz="800" b="0" i="0" u="none" strike="noStrike" cap="none">
              <a:solidFill>
                <a:schemeClr val="dk1"/>
              </a:solidFill>
              <a:latin typeface="Trebuchet MS"/>
              <a:ea typeface="Trebuchet MS"/>
              <a:cs typeface="Trebuchet MS"/>
              <a:sym typeface="Trebuchet MS"/>
            </a:endParaRPr>
          </a:p>
        </p:txBody>
      </p:sp>
      <p:sp>
        <p:nvSpPr>
          <p:cNvPr id="408" name="Google Shape;408;p11"/>
          <p:cNvSpPr/>
          <p:nvPr/>
        </p:nvSpPr>
        <p:spPr>
          <a:xfrm>
            <a:off x="6880831" y="287502"/>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Speaking and listening </a:t>
            </a:r>
            <a:endParaRPr sz="700" b="0" i="0" u="none" strike="noStrike" cap="none">
              <a:solidFill>
                <a:schemeClr val="dk1"/>
              </a:solidFill>
              <a:latin typeface="Trebuchet MS"/>
              <a:ea typeface="Trebuchet MS"/>
              <a:cs typeface="Trebuchet MS"/>
              <a:sym typeface="Trebuchet MS"/>
            </a:endParaRPr>
          </a:p>
        </p:txBody>
      </p:sp>
      <p:sp>
        <p:nvSpPr>
          <p:cNvPr id="409" name="Google Shape;409;p11"/>
          <p:cNvSpPr/>
          <p:nvPr/>
        </p:nvSpPr>
        <p:spPr>
          <a:xfrm>
            <a:off x="6846962" y="1058745"/>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Writing</a:t>
            </a:r>
            <a:endParaRPr sz="800" b="0" i="0" u="none" strike="noStrike" cap="none">
              <a:solidFill>
                <a:schemeClr val="dk1"/>
              </a:solidFill>
              <a:latin typeface="Trebuchet MS"/>
              <a:ea typeface="Trebuchet MS"/>
              <a:cs typeface="Trebuchet MS"/>
              <a:sym typeface="Trebuchet MS"/>
            </a:endParaRPr>
          </a:p>
        </p:txBody>
      </p:sp>
      <p:sp>
        <p:nvSpPr>
          <p:cNvPr id="410" name="Google Shape;410;p11"/>
          <p:cNvSpPr/>
          <p:nvPr/>
        </p:nvSpPr>
        <p:spPr>
          <a:xfrm>
            <a:off x="8898613" y="1837229"/>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t>
            </a:r>
            <a:endParaRPr sz="800" b="0" i="0" u="none" strike="noStrike" cap="none">
              <a:solidFill>
                <a:schemeClr val="dk1"/>
              </a:solidFill>
              <a:latin typeface="Trebuchet MS"/>
              <a:ea typeface="Trebuchet MS"/>
              <a:cs typeface="Trebuchet MS"/>
              <a:sym typeface="Trebuchet MS"/>
            </a:endParaRPr>
          </a:p>
        </p:txBody>
      </p:sp>
      <p:sp>
        <p:nvSpPr>
          <p:cNvPr id="411" name="Google Shape;411;p11"/>
          <p:cNvSpPr/>
          <p:nvPr/>
        </p:nvSpPr>
        <p:spPr>
          <a:xfrm rot="-5400000">
            <a:off x="5893373" y="2722954"/>
            <a:ext cx="432048" cy="7190014"/>
          </a:xfrm>
          <a:prstGeom prst="leftBrace">
            <a:avLst>
              <a:gd name="adj1" fmla="val 8333"/>
              <a:gd name="adj2" fmla="val 49420"/>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sp>
        <p:nvSpPr>
          <p:cNvPr id="412" name="Google Shape;412;p11"/>
          <p:cNvSpPr txBox="1"/>
          <p:nvPr/>
        </p:nvSpPr>
        <p:spPr>
          <a:xfrm>
            <a:off x="4295731" y="6498607"/>
            <a:ext cx="3384376" cy="26161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n-GB" sz="1100" b="0" i="0" u="none" strike="noStrike" cap="none">
                <a:solidFill>
                  <a:schemeClr val="dk1"/>
                </a:solidFill>
                <a:latin typeface="Trebuchet MS"/>
                <a:ea typeface="Trebuchet MS"/>
                <a:cs typeface="Trebuchet MS"/>
                <a:sym typeface="Trebuchet MS"/>
              </a:rPr>
              <a:t>Each subject has a topic based approach.</a:t>
            </a:r>
            <a:endParaRPr sz="1400" b="0" i="0" u="none" strike="noStrike" cap="none">
              <a:solidFill>
                <a:srgbClr val="000000"/>
              </a:solidFill>
              <a:latin typeface="Arial"/>
              <a:ea typeface="Arial"/>
              <a:cs typeface="Arial"/>
              <a:sym typeface="Arial"/>
            </a:endParaRPr>
          </a:p>
        </p:txBody>
      </p:sp>
      <p:sp>
        <p:nvSpPr>
          <p:cNvPr id="413" name="Google Shape;413;p11"/>
          <p:cNvSpPr/>
          <p:nvPr/>
        </p:nvSpPr>
        <p:spPr>
          <a:xfrm>
            <a:off x="3071665" y="1678994"/>
            <a:ext cx="824367" cy="72008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Thrive </a:t>
            </a:r>
            <a:endParaRPr sz="800" b="0" i="0" u="none" strike="noStrike" cap="none">
              <a:solidFill>
                <a:schemeClr val="dk1"/>
              </a:solidFill>
              <a:latin typeface="Trebuchet MS"/>
              <a:ea typeface="Trebuchet MS"/>
              <a:cs typeface="Trebuchet MS"/>
              <a:sym typeface="Trebuchet MS"/>
            </a:endParaRPr>
          </a:p>
        </p:txBody>
      </p:sp>
      <p:sp>
        <p:nvSpPr>
          <p:cNvPr id="414" name="Google Shape;414;p11"/>
          <p:cNvSpPr/>
          <p:nvPr/>
        </p:nvSpPr>
        <p:spPr>
          <a:xfrm>
            <a:off x="8880039" y="1029305"/>
            <a:ext cx="824366"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Geography</a:t>
            </a:r>
            <a:endParaRPr sz="1400" b="0" i="0" u="none" strike="noStrike" cap="none">
              <a:solidFill>
                <a:srgbClr val="000000"/>
              </a:solidFill>
              <a:latin typeface="Arial"/>
              <a:ea typeface="Arial"/>
              <a:cs typeface="Arial"/>
              <a:sym typeface="Arial"/>
            </a:endParaRPr>
          </a:p>
        </p:txBody>
      </p:sp>
      <p:sp>
        <p:nvSpPr>
          <p:cNvPr id="415" name="Google Shape;415;p11"/>
          <p:cNvSpPr/>
          <p:nvPr/>
        </p:nvSpPr>
        <p:spPr>
          <a:xfrm>
            <a:off x="9598511" y="1438621"/>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History</a:t>
            </a:r>
            <a:endParaRPr sz="1400" b="0" i="0" u="none" strike="noStrike" cap="none">
              <a:solidFill>
                <a:srgbClr val="000000"/>
              </a:solidFill>
              <a:latin typeface="Arial"/>
              <a:ea typeface="Arial"/>
              <a:cs typeface="Arial"/>
              <a:sym typeface="Arial"/>
            </a:endParaRPr>
          </a:p>
        </p:txBody>
      </p:sp>
      <p:sp>
        <p:nvSpPr>
          <p:cNvPr id="416" name="Google Shape;416;p11"/>
          <p:cNvSpPr/>
          <p:nvPr/>
        </p:nvSpPr>
        <p:spPr>
          <a:xfrm>
            <a:off x="6325564" y="5146766"/>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Drama</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(KS3)</a:t>
            </a:r>
            <a:endParaRPr sz="800" b="0" i="0" u="none" strike="noStrike" cap="none">
              <a:solidFill>
                <a:schemeClr val="dk1"/>
              </a:solidFill>
              <a:latin typeface="Trebuchet MS"/>
              <a:ea typeface="Trebuchet MS"/>
              <a:cs typeface="Trebuchet MS"/>
              <a:sym typeface="Trebuchet MS"/>
            </a:endParaRPr>
          </a:p>
        </p:txBody>
      </p:sp>
      <p:sp>
        <p:nvSpPr>
          <p:cNvPr id="417" name="Google Shape;417;p11"/>
          <p:cNvSpPr/>
          <p:nvPr/>
        </p:nvSpPr>
        <p:spPr>
          <a:xfrm>
            <a:off x="3076784" y="2466659"/>
            <a:ext cx="824367" cy="720080"/>
          </a:xfrm>
          <a:prstGeom prst="hexagon">
            <a:avLst>
              <a:gd name="adj" fmla="val 25000"/>
              <a:gd name="vf" fmla="val 115470"/>
            </a:avLst>
          </a:prstGeom>
          <a:solidFill>
            <a:srgbClr val="FF0000"/>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SMSC &amp;</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British values</a:t>
            </a:r>
            <a:endParaRPr sz="800" b="0" i="0" u="none" strike="noStrike" cap="none">
              <a:solidFill>
                <a:schemeClr val="dk1"/>
              </a:solidFill>
              <a:latin typeface="Trebuchet MS"/>
              <a:ea typeface="Trebuchet MS"/>
              <a:cs typeface="Trebuchet MS"/>
              <a:sym typeface="Trebuchet MS"/>
            </a:endParaRPr>
          </a:p>
        </p:txBody>
      </p:sp>
      <p:sp>
        <p:nvSpPr>
          <p:cNvPr id="418" name="Google Shape;418;p11"/>
          <p:cNvSpPr/>
          <p:nvPr/>
        </p:nvSpPr>
        <p:spPr>
          <a:xfrm>
            <a:off x="7578570" y="671826"/>
            <a:ext cx="824367" cy="720080"/>
          </a:xfrm>
          <a:prstGeom prst="hexagon">
            <a:avLst>
              <a:gd name="adj" fmla="val 25000"/>
              <a:gd name="vf" fmla="val 115470"/>
            </a:avLst>
          </a:prstGeom>
          <a:solidFill>
            <a:schemeClr val="accent3"/>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 SALT input</a:t>
            </a:r>
            <a:endParaRPr sz="600" b="0" i="0" u="none" strike="noStrike" cap="none">
              <a:solidFill>
                <a:schemeClr val="dk1"/>
              </a:solidFill>
              <a:latin typeface="Trebuchet MS"/>
              <a:ea typeface="Trebuchet MS"/>
              <a:cs typeface="Trebuchet MS"/>
              <a:sym typeface="Trebuchet MS"/>
            </a:endParaRPr>
          </a:p>
        </p:txBody>
      </p:sp>
      <p:sp>
        <p:nvSpPr>
          <p:cNvPr id="419" name="Google Shape;419;p11"/>
          <p:cNvSpPr/>
          <p:nvPr/>
        </p:nvSpPr>
        <p:spPr>
          <a:xfrm>
            <a:off x="7017762" y="5490702"/>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Dance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(KS3)</a:t>
            </a:r>
            <a:endParaRPr sz="800" b="0" i="0" u="none" strike="noStrike" cap="none">
              <a:solidFill>
                <a:schemeClr val="dk1"/>
              </a:solidFill>
              <a:latin typeface="Trebuchet MS"/>
              <a:ea typeface="Trebuchet MS"/>
              <a:cs typeface="Trebuchet MS"/>
              <a:sym typeface="Trebuchet MS"/>
            </a:endParaRPr>
          </a:p>
        </p:txBody>
      </p:sp>
      <p:sp>
        <p:nvSpPr>
          <p:cNvPr id="420" name="Google Shape;420;p11"/>
          <p:cNvSpPr/>
          <p:nvPr/>
        </p:nvSpPr>
        <p:spPr>
          <a:xfrm>
            <a:off x="4292394" y="5427415"/>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Swimming</a:t>
            </a:r>
            <a:endParaRPr sz="600" b="0" i="0" u="none" strike="noStrike" cap="none">
              <a:solidFill>
                <a:schemeClr val="dk1"/>
              </a:solidFill>
              <a:latin typeface="Trebuchet MS"/>
              <a:ea typeface="Trebuchet MS"/>
              <a:cs typeface="Trebuchet MS"/>
              <a:sym typeface="Trebuchet MS"/>
            </a:endParaRPr>
          </a:p>
        </p:txBody>
      </p:sp>
      <p:sp>
        <p:nvSpPr>
          <p:cNvPr id="421" name="Google Shape;421;p11"/>
          <p:cNvSpPr/>
          <p:nvPr/>
        </p:nvSpPr>
        <p:spPr>
          <a:xfrm>
            <a:off x="0" y="21384"/>
            <a:ext cx="3896032" cy="893016"/>
          </a:xfrm>
          <a:prstGeom prst="rect">
            <a:avLst/>
          </a:prstGeom>
          <a:solidFill>
            <a:srgbClr val="8CB3E3"/>
          </a:solidFill>
          <a:ln w="9525"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Areas of learning</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Formal Curriculum KS2 and KS3 </a:t>
            </a:r>
            <a:endParaRPr sz="1400" b="0" i="0" u="none" strike="noStrike" cap="none">
              <a:solidFill>
                <a:schemeClr val="dk1"/>
              </a:solidFill>
              <a:latin typeface="Arial"/>
              <a:ea typeface="Arial"/>
              <a:cs typeface="Arial"/>
              <a:sym typeface="Arial"/>
            </a:endParaRPr>
          </a:p>
        </p:txBody>
      </p:sp>
      <p:sp>
        <p:nvSpPr>
          <p:cNvPr id="422" name="Google Shape;422;p11"/>
          <p:cNvSpPr/>
          <p:nvPr/>
        </p:nvSpPr>
        <p:spPr>
          <a:xfrm>
            <a:off x="8873654" y="4036340"/>
            <a:ext cx="866148"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Indepen-</a:t>
            </a:r>
            <a:endParaRPr sz="7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dent living skills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endParaRPr sz="700" b="0" i="0" u="none" strike="noStrike" cap="none">
              <a:solidFill>
                <a:schemeClr val="dk1"/>
              </a:solidFill>
              <a:latin typeface="Trebuchet MS"/>
              <a:ea typeface="Trebuchet MS"/>
              <a:cs typeface="Trebuchet MS"/>
              <a:sym typeface="Trebuchet MS"/>
            </a:endParaRPr>
          </a:p>
        </p:txBody>
      </p:sp>
      <p:sp>
        <p:nvSpPr>
          <p:cNvPr id="423" name="Google Shape;423;p11"/>
          <p:cNvSpPr/>
          <p:nvPr/>
        </p:nvSpPr>
        <p:spPr>
          <a:xfrm>
            <a:off x="3665003" y="3676777"/>
            <a:ext cx="824367" cy="720080"/>
          </a:xfrm>
          <a:prstGeom prst="hexagon">
            <a:avLst>
              <a:gd name="adj" fmla="val 25000"/>
              <a:gd name="vf" fmla="val 115470"/>
            </a:avLst>
          </a:prstGeom>
          <a:solidFill>
            <a:srgbClr val="FFCC00"/>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PSHE/C</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endParaRPr sz="800" b="0" i="0" u="none" strike="noStrike" cap="none">
              <a:solidFill>
                <a:schemeClr val="dk1"/>
              </a:solidFill>
              <a:latin typeface="Trebuchet MS"/>
              <a:ea typeface="Trebuchet MS"/>
              <a:cs typeface="Trebuchet MS"/>
              <a:sym typeface="Trebuchet MS"/>
            </a:endParaRPr>
          </a:p>
        </p:txBody>
      </p:sp>
      <p:sp>
        <p:nvSpPr>
          <p:cNvPr id="424" name="Google Shape;424;p11"/>
          <p:cNvSpPr/>
          <p:nvPr/>
        </p:nvSpPr>
        <p:spPr>
          <a:xfrm>
            <a:off x="2358311" y="2177287"/>
            <a:ext cx="824367" cy="720080"/>
          </a:xfrm>
          <a:prstGeom prst="hexagon">
            <a:avLst>
              <a:gd name="adj" fmla="val 25000"/>
              <a:gd name="vf" fmla="val 115470"/>
            </a:avLst>
          </a:prstGeom>
          <a:solidFill>
            <a:srgbClr val="FF0000"/>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RSE</a:t>
            </a:r>
            <a:endParaRPr sz="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Google Shape;429;p12"/>
          <p:cNvSpPr/>
          <p:nvPr/>
        </p:nvSpPr>
        <p:spPr>
          <a:xfrm>
            <a:off x="4545707" y="3450311"/>
            <a:ext cx="951901" cy="802511"/>
          </a:xfrm>
          <a:prstGeom prst="ellipse">
            <a:avLst/>
          </a:prstGeom>
          <a:solidFill>
            <a:srgbClr val="FFCC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Transition </a:t>
            </a:r>
            <a:endParaRPr sz="1400" b="0" i="0" u="none" strike="noStrike" cap="none">
              <a:solidFill>
                <a:srgbClr val="000000"/>
              </a:solidFill>
              <a:latin typeface="Arial"/>
              <a:ea typeface="Arial"/>
              <a:cs typeface="Arial"/>
              <a:sym typeface="Arial"/>
            </a:endParaRPr>
          </a:p>
        </p:txBody>
      </p:sp>
      <p:sp>
        <p:nvSpPr>
          <p:cNvPr id="430" name="Google Shape;430;p12"/>
          <p:cNvSpPr/>
          <p:nvPr/>
        </p:nvSpPr>
        <p:spPr>
          <a:xfrm>
            <a:off x="6555337" y="3444553"/>
            <a:ext cx="904242" cy="827622"/>
          </a:xfrm>
          <a:prstGeom prst="ellipse">
            <a:avLst/>
          </a:prstGeom>
          <a:solidFill>
            <a:srgbClr val="FABF8E"/>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Indepen-dence </a:t>
            </a:r>
            <a:endParaRPr sz="1400" b="0" i="0" u="none" strike="noStrike" cap="none">
              <a:solidFill>
                <a:srgbClr val="000000"/>
              </a:solidFill>
              <a:latin typeface="Arial"/>
              <a:ea typeface="Arial"/>
              <a:cs typeface="Arial"/>
              <a:sym typeface="Arial"/>
            </a:endParaRPr>
          </a:p>
        </p:txBody>
      </p:sp>
      <p:sp>
        <p:nvSpPr>
          <p:cNvPr id="431" name="Google Shape;431;p12"/>
          <p:cNvSpPr/>
          <p:nvPr/>
        </p:nvSpPr>
        <p:spPr>
          <a:xfrm>
            <a:off x="4495181" y="2373923"/>
            <a:ext cx="873156" cy="812817"/>
          </a:xfrm>
          <a:prstGeom prst="ellipse">
            <a:avLst/>
          </a:prstGeom>
          <a:solidFill>
            <a:srgbClr val="FF00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Relating and inter-</a:t>
            </a:r>
            <a:endParaRPr sz="9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acting</a:t>
            </a:r>
            <a:endParaRPr sz="1400" b="0" i="0" u="none" strike="noStrike" cap="none">
              <a:solidFill>
                <a:srgbClr val="000000"/>
              </a:solidFill>
              <a:latin typeface="Arial"/>
              <a:ea typeface="Arial"/>
              <a:cs typeface="Arial"/>
              <a:sym typeface="Arial"/>
            </a:endParaRPr>
          </a:p>
        </p:txBody>
      </p:sp>
      <p:sp>
        <p:nvSpPr>
          <p:cNvPr id="432" name="Google Shape;432;p12"/>
          <p:cNvSpPr/>
          <p:nvPr/>
        </p:nvSpPr>
        <p:spPr>
          <a:xfrm>
            <a:off x="6683515" y="2477919"/>
            <a:ext cx="873395" cy="775015"/>
          </a:xfrm>
          <a:prstGeom prst="ellipse">
            <a:avLst/>
          </a:prstGeom>
          <a:solidFill>
            <a:srgbClr val="B2A0C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Learning and under-</a:t>
            </a:r>
            <a:endParaRPr sz="8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standing </a:t>
            </a:r>
            <a:endParaRPr sz="800" b="1" i="0" u="none" strike="noStrike" cap="none">
              <a:solidFill>
                <a:schemeClr val="dk1"/>
              </a:solidFill>
              <a:latin typeface="Trebuchet MS"/>
              <a:ea typeface="Trebuchet MS"/>
              <a:cs typeface="Trebuchet MS"/>
              <a:sym typeface="Trebuchet MS"/>
            </a:endParaRPr>
          </a:p>
        </p:txBody>
      </p:sp>
      <p:sp>
        <p:nvSpPr>
          <p:cNvPr id="433" name="Google Shape;433;p12"/>
          <p:cNvSpPr/>
          <p:nvPr/>
        </p:nvSpPr>
        <p:spPr>
          <a:xfrm>
            <a:off x="5553945" y="3837817"/>
            <a:ext cx="951901" cy="849096"/>
          </a:xfrm>
          <a:prstGeom prst="ellipse">
            <a:avLst/>
          </a:prstGeom>
          <a:solidFill>
            <a:srgbClr val="8CB3E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Leisure and well being </a:t>
            </a:r>
            <a:endParaRPr sz="1400" b="0" i="0" u="none" strike="noStrike" cap="none">
              <a:solidFill>
                <a:srgbClr val="000000"/>
              </a:solidFill>
              <a:latin typeface="Arial"/>
              <a:ea typeface="Arial"/>
              <a:cs typeface="Arial"/>
              <a:sym typeface="Arial"/>
            </a:endParaRPr>
          </a:p>
        </p:txBody>
      </p:sp>
      <p:sp>
        <p:nvSpPr>
          <p:cNvPr id="434" name="Google Shape;434;p12"/>
          <p:cNvSpPr/>
          <p:nvPr/>
        </p:nvSpPr>
        <p:spPr>
          <a:xfrm>
            <a:off x="5503915" y="1808512"/>
            <a:ext cx="873311" cy="777514"/>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1400" b="0" i="0" u="none" strike="noStrike" cap="none">
              <a:solidFill>
                <a:srgbClr val="000000"/>
              </a:solidFill>
              <a:latin typeface="Arial"/>
              <a:ea typeface="Arial"/>
              <a:cs typeface="Arial"/>
              <a:sym typeface="Arial"/>
            </a:endParaRPr>
          </a:p>
        </p:txBody>
      </p:sp>
      <p:cxnSp>
        <p:nvCxnSpPr>
          <p:cNvPr id="435" name="Google Shape;435;p12"/>
          <p:cNvCxnSpPr/>
          <p:nvPr/>
        </p:nvCxnSpPr>
        <p:spPr>
          <a:xfrm rot="10800000">
            <a:off x="6008195" y="3565875"/>
            <a:ext cx="0" cy="295174"/>
          </a:xfrm>
          <a:prstGeom prst="straightConnector1">
            <a:avLst/>
          </a:prstGeom>
          <a:noFill/>
          <a:ln w="9525" cap="flat" cmpd="sng">
            <a:solidFill>
              <a:schemeClr val="dk1"/>
            </a:solidFill>
            <a:prstDash val="dash"/>
            <a:round/>
            <a:headEnd type="none" w="sm" len="sm"/>
            <a:tailEnd type="none" w="sm" len="sm"/>
          </a:ln>
        </p:spPr>
      </p:cxnSp>
      <p:cxnSp>
        <p:nvCxnSpPr>
          <p:cNvPr id="436" name="Google Shape;436;p12"/>
          <p:cNvCxnSpPr/>
          <p:nvPr/>
        </p:nvCxnSpPr>
        <p:spPr>
          <a:xfrm rot="10800000">
            <a:off x="6008195" y="2567825"/>
            <a:ext cx="0" cy="295174"/>
          </a:xfrm>
          <a:prstGeom prst="straightConnector1">
            <a:avLst/>
          </a:prstGeom>
          <a:noFill/>
          <a:ln w="9525" cap="flat" cmpd="sng">
            <a:solidFill>
              <a:schemeClr val="dk1"/>
            </a:solidFill>
            <a:prstDash val="dash"/>
            <a:round/>
            <a:headEnd type="none" w="sm" len="sm"/>
            <a:tailEnd type="none" w="sm" len="sm"/>
          </a:ln>
        </p:spPr>
      </p:cxnSp>
      <p:cxnSp>
        <p:nvCxnSpPr>
          <p:cNvPr id="437" name="Google Shape;437;p12"/>
          <p:cNvCxnSpPr/>
          <p:nvPr/>
        </p:nvCxnSpPr>
        <p:spPr>
          <a:xfrm rot="10800000">
            <a:off x="5368338" y="2924944"/>
            <a:ext cx="185428" cy="144016"/>
          </a:xfrm>
          <a:prstGeom prst="straightConnector1">
            <a:avLst/>
          </a:prstGeom>
          <a:noFill/>
          <a:ln w="9525" cap="flat" cmpd="sng">
            <a:solidFill>
              <a:schemeClr val="dk1"/>
            </a:solidFill>
            <a:prstDash val="dash"/>
            <a:round/>
            <a:headEnd type="none" w="sm" len="sm"/>
            <a:tailEnd type="none" w="sm" len="sm"/>
          </a:ln>
        </p:spPr>
      </p:cxnSp>
      <p:cxnSp>
        <p:nvCxnSpPr>
          <p:cNvPr id="438" name="Google Shape;438;p12"/>
          <p:cNvCxnSpPr/>
          <p:nvPr/>
        </p:nvCxnSpPr>
        <p:spPr>
          <a:xfrm rot="10800000" flipH="1">
            <a:off x="5415650" y="3450311"/>
            <a:ext cx="231271" cy="142661"/>
          </a:xfrm>
          <a:prstGeom prst="straightConnector1">
            <a:avLst/>
          </a:prstGeom>
          <a:noFill/>
          <a:ln w="9525" cap="flat" cmpd="sng">
            <a:solidFill>
              <a:schemeClr val="dk1"/>
            </a:solidFill>
            <a:prstDash val="dash"/>
            <a:round/>
            <a:headEnd type="none" w="sm" len="sm"/>
            <a:tailEnd type="none" w="sm" len="sm"/>
          </a:ln>
        </p:spPr>
      </p:cxnSp>
      <p:cxnSp>
        <p:nvCxnSpPr>
          <p:cNvPr id="439" name="Google Shape;439;p12"/>
          <p:cNvCxnSpPr/>
          <p:nvPr/>
        </p:nvCxnSpPr>
        <p:spPr>
          <a:xfrm rot="10800000" flipH="1">
            <a:off x="6427254" y="2996953"/>
            <a:ext cx="256169" cy="117779"/>
          </a:xfrm>
          <a:prstGeom prst="straightConnector1">
            <a:avLst/>
          </a:prstGeom>
          <a:noFill/>
          <a:ln w="9525" cap="flat" cmpd="sng">
            <a:solidFill>
              <a:schemeClr val="dk1"/>
            </a:solidFill>
            <a:prstDash val="dash"/>
            <a:round/>
            <a:headEnd type="none" w="sm" len="sm"/>
            <a:tailEnd type="none" w="sm" len="sm"/>
          </a:ln>
        </p:spPr>
      </p:cxnSp>
      <p:cxnSp>
        <p:nvCxnSpPr>
          <p:cNvPr id="440" name="Google Shape;440;p12"/>
          <p:cNvCxnSpPr/>
          <p:nvPr/>
        </p:nvCxnSpPr>
        <p:spPr>
          <a:xfrm rot="10800000">
            <a:off x="6408346" y="3479950"/>
            <a:ext cx="226470" cy="162918"/>
          </a:xfrm>
          <a:prstGeom prst="straightConnector1">
            <a:avLst/>
          </a:prstGeom>
          <a:noFill/>
          <a:ln w="9525" cap="flat" cmpd="sng">
            <a:solidFill>
              <a:schemeClr val="dk1"/>
            </a:solidFill>
            <a:prstDash val="dash"/>
            <a:round/>
            <a:headEnd type="none" w="sm" len="sm"/>
            <a:tailEnd type="none" w="sm" len="sm"/>
          </a:ln>
        </p:spPr>
      </p:cxnSp>
      <p:sp>
        <p:nvSpPr>
          <p:cNvPr id="441" name="Google Shape;441;p12"/>
          <p:cNvSpPr/>
          <p:nvPr/>
        </p:nvSpPr>
        <p:spPr>
          <a:xfrm>
            <a:off x="7451015" y="1912827"/>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Maths </a:t>
            </a:r>
            <a:endParaRPr sz="800" b="0" i="0" u="none" strike="noStrike" cap="none">
              <a:solidFill>
                <a:schemeClr val="dk1"/>
              </a:solidFill>
              <a:latin typeface="Trebuchet MS"/>
              <a:ea typeface="Trebuchet MS"/>
              <a:cs typeface="Trebuchet MS"/>
              <a:sym typeface="Trebuchet MS"/>
            </a:endParaRPr>
          </a:p>
        </p:txBody>
      </p:sp>
      <p:sp>
        <p:nvSpPr>
          <p:cNvPr id="442" name="Google Shape;442;p12"/>
          <p:cNvSpPr/>
          <p:nvPr/>
        </p:nvSpPr>
        <p:spPr>
          <a:xfrm>
            <a:off x="8180141" y="2276872"/>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Computing </a:t>
            </a:r>
            <a:endParaRPr sz="600" b="0" i="0" u="none" strike="noStrike" cap="none">
              <a:solidFill>
                <a:schemeClr val="dk1"/>
              </a:solidFill>
              <a:latin typeface="Trebuchet MS"/>
              <a:ea typeface="Trebuchet MS"/>
              <a:cs typeface="Trebuchet MS"/>
              <a:sym typeface="Trebuchet MS"/>
            </a:endParaRPr>
          </a:p>
        </p:txBody>
      </p:sp>
      <p:sp>
        <p:nvSpPr>
          <p:cNvPr id="443" name="Google Shape;443;p12"/>
          <p:cNvSpPr/>
          <p:nvPr/>
        </p:nvSpPr>
        <p:spPr>
          <a:xfrm>
            <a:off x="8180140" y="1477189"/>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Science</a:t>
            </a:r>
            <a:endParaRPr sz="800" b="0" i="0" u="none" strike="noStrike" cap="none">
              <a:solidFill>
                <a:schemeClr val="dk1"/>
              </a:solidFill>
              <a:latin typeface="Trebuchet MS"/>
              <a:ea typeface="Trebuchet MS"/>
              <a:cs typeface="Trebuchet MS"/>
              <a:sym typeface="Trebuchet MS"/>
            </a:endParaRPr>
          </a:p>
        </p:txBody>
      </p:sp>
      <p:sp>
        <p:nvSpPr>
          <p:cNvPr id="444" name="Google Shape;444;p12"/>
          <p:cNvSpPr/>
          <p:nvPr/>
        </p:nvSpPr>
        <p:spPr>
          <a:xfrm>
            <a:off x="7485105" y="3471951"/>
            <a:ext cx="1445513" cy="1265406"/>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ASDAN options:</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Home management </a:t>
            </a:r>
            <a:endParaRPr sz="105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Horticulture </a:t>
            </a:r>
            <a:endParaRPr sz="105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Mini enterprise </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Food Preparation</a:t>
            </a:r>
            <a:endParaRPr sz="70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Tuck shop </a:t>
            </a:r>
            <a:endParaRPr sz="70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Community access</a:t>
            </a:r>
            <a:endParaRPr sz="700" b="0" i="0" u="none" strike="noStrike" cap="none">
              <a:solidFill>
                <a:schemeClr val="dk1"/>
              </a:solidFill>
              <a:latin typeface="Trebuchet MS"/>
              <a:ea typeface="Trebuchet MS"/>
              <a:cs typeface="Trebuchet MS"/>
              <a:sym typeface="Trebuchet MS"/>
            </a:endParaRPr>
          </a:p>
          <a:p>
            <a:pPr marL="0" marR="0" lvl="0" indent="0" algn="l" rtl="0">
              <a:lnSpc>
                <a:spcPct val="107000"/>
              </a:lnSpc>
              <a:spcBef>
                <a:spcPts val="0"/>
              </a:spcBef>
              <a:spcAft>
                <a:spcPts val="0"/>
              </a:spcAft>
              <a:buClr>
                <a:srgbClr val="000000"/>
              </a:buClr>
              <a:buSzPts val="700"/>
              <a:buFont typeface="Arial"/>
              <a:buNone/>
            </a:pPr>
            <a:endParaRPr sz="700" b="0" i="0" u="none" strike="noStrike" cap="none">
              <a:solidFill>
                <a:schemeClr val="dk1"/>
              </a:solidFill>
              <a:latin typeface="Trebuchet MS"/>
              <a:ea typeface="Trebuchet MS"/>
              <a:cs typeface="Trebuchet MS"/>
              <a:sym typeface="Trebuchet MS"/>
            </a:endParaRPr>
          </a:p>
        </p:txBody>
      </p:sp>
      <p:sp>
        <p:nvSpPr>
          <p:cNvPr id="445" name="Google Shape;445;p12"/>
          <p:cNvSpPr/>
          <p:nvPr/>
        </p:nvSpPr>
        <p:spPr>
          <a:xfrm>
            <a:off x="5497608" y="4737356"/>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a:t>
            </a:r>
            <a:endParaRPr sz="800" b="0" i="0" u="none" strike="noStrike" cap="none">
              <a:solidFill>
                <a:schemeClr val="dk1"/>
              </a:solidFill>
              <a:latin typeface="Trebuchet MS"/>
              <a:ea typeface="Trebuchet MS"/>
              <a:cs typeface="Trebuchet MS"/>
              <a:sym typeface="Trebuchet MS"/>
            </a:endParaRPr>
          </a:p>
        </p:txBody>
      </p:sp>
      <p:sp>
        <p:nvSpPr>
          <p:cNvPr id="446" name="Google Shape;446;p12"/>
          <p:cNvSpPr/>
          <p:nvPr/>
        </p:nvSpPr>
        <p:spPr>
          <a:xfrm>
            <a:off x="6183092" y="4956372"/>
            <a:ext cx="1487893" cy="118616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ASDAN options:</a:t>
            </a:r>
            <a:endParaRPr sz="800" b="0" i="0" u="none" strike="noStrike" cap="none">
              <a:solidFill>
                <a:schemeClr val="lt1"/>
              </a:solidFill>
              <a:latin typeface="Trebuchet MS"/>
              <a:ea typeface="Trebuchet MS"/>
              <a:cs typeface="Trebuchet MS"/>
              <a:sym typeface="Trebuchet MS"/>
            </a:endParaRPr>
          </a:p>
          <a:p>
            <a:pPr marL="0" marR="0" lvl="0" indent="0" algn="just"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Leisure and recreation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Swimming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Drama and Music</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Art and design</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Textiles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Environmental studies</a:t>
            </a:r>
            <a:endParaRPr sz="1400" b="0" i="0" u="none" strike="noStrike" cap="none">
              <a:solidFill>
                <a:srgbClr val="000000"/>
              </a:solidFill>
              <a:latin typeface="Arial"/>
              <a:ea typeface="Arial"/>
              <a:cs typeface="Arial"/>
              <a:sym typeface="Arial"/>
            </a:endParaRPr>
          </a:p>
        </p:txBody>
      </p:sp>
      <p:sp>
        <p:nvSpPr>
          <p:cNvPr id="447" name="Google Shape;447;p12"/>
          <p:cNvSpPr/>
          <p:nvPr/>
        </p:nvSpPr>
        <p:spPr>
          <a:xfrm>
            <a:off x="3750319" y="2035723"/>
            <a:ext cx="824367" cy="72008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PSHE/C</a:t>
            </a:r>
            <a:endParaRPr sz="1400" b="0" i="0" u="none" strike="noStrike" cap="none">
              <a:solidFill>
                <a:srgbClr val="000000"/>
              </a:solidFill>
              <a:latin typeface="Arial"/>
              <a:ea typeface="Arial"/>
              <a:cs typeface="Arial"/>
              <a:sym typeface="Arial"/>
            </a:endParaRPr>
          </a:p>
        </p:txBody>
      </p:sp>
      <p:sp>
        <p:nvSpPr>
          <p:cNvPr id="448" name="Google Shape;448;p12"/>
          <p:cNvSpPr/>
          <p:nvPr/>
        </p:nvSpPr>
        <p:spPr>
          <a:xfrm>
            <a:off x="5501197" y="1007582"/>
            <a:ext cx="824367" cy="720080"/>
          </a:xfrm>
          <a:prstGeom prst="hexagon">
            <a:avLst>
              <a:gd name="adj" fmla="val 25000"/>
              <a:gd name="vf" fmla="val 115470"/>
            </a:avLst>
          </a:prstGeom>
          <a:solidFill>
            <a:schemeClr val="accent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English </a:t>
            </a:r>
            <a:endParaRPr sz="800" b="0" i="0" u="none" strike="noStrike" cap="none">
              <a:solidFill>
                <a:schemeClr val="dk1"/>
              </a:solidFill>
              <a:latin typeface="Trebuchet MS"/>
              <a:ea typeface="Trebuchet MS"/>
              <a:cs typeface="Trebuchet MS"/>
              <a:sym typeface="Trebuchet MS"/>
            </a:endParaRPr>
          </a:p>
        </p:txBody>
      </p:sp>
      <p:sp>
        <p:nvSpPr>
          <p:cNvPr id="449" name="Google Shape;449;p12"/>
          <p:cNvSpPr/>
          <p:nvPr/>
        </p:nvSpPr>
        <p:spPr>
          <a:xfrm>
            <a:off x="6183092" y="639023"/>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Reading</a:t>
            </a:r>
            <a:endParaRPr sz="800" b="0" i="0" u="none" strike="noStrike" cap="none">
              <a:solidFill>
                <a:schemeClr val="dk1"/>
              </a:solidFill>
              <a:latin typeface="Trebuchet MS"/>
              <a:ea typeface="Trebuchet MS"/>
              <a:cs typeface="Trebuchet MS"/>
              <a:sym typeface="Trebuchet MS"/>
            </a:endParaRPr>
          </a:p>
        </p:txBody>
      </p:sp>
      <p:sp>
        <p:nvSpPr>
          <p:cNvPr id="450" name="Google Shape;450;p12"/>
          <p:cNvSpPr/>
          <p:nvPr/>
        </p:nvSpPr>
        <p:spPr>
          <a:xfrm>
            <a:off x="6880831" y="287502"/>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Speaking and listening </a:t>
            </a:r>
            <a:endParaRPr sz="700" b="0" i="0" u="none" strike="noStrike" cap="none">
              <a:solidFill>
                <a:schemeClr val="dk1"/>
              </a:solidFill>
              <a:latin typeface="Trebuchet MS"/>
              <a:ea typeface="Trebuchet MS"/>
              <a:cs typeface="Trebuchet MS"/>
              <a:sym typeface="Trebuchet MS"/>
            </a:endParaRPr>
          </a:p>
        </p:txBody>
      </p:sp>
      <p:sp>
        <p:nvSpPr>
          <p:cNvPr id="451" name="Google Shape;451;p12"/>
          <p:cNvSpPr/>
          <p:nvPr/>
        </p:nvSpPr>
        <p:spPr>
          <a:xfrm>
            <a:off x="6846618" y="1039450"/>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Writing</a:t>
            </a:r>
            <a:endParaRPr sz="800" b="0" i="0" u="none" strike="noStrike" cap="none">
              <a:solidFill>
                <a:schemeClr val="dk1"/>
              </a:solidFill>
              <a:latin typeface="Trebuchet MS"/>
              <a:ea typeface="Trebuchet MS"/>
              <a:cs typeface="Trebuchet MS"/>
              <a:sym typeface="Trebuchet MS"/>
            </a:endParaRPr>
          </a:p>
        </p:txBody>
      </p:sp>
      <p:sp>
        <p:nvSpPr>
          <p:cNvPr id="452" name="Google Shape;452;p12"/>
          <p:cNvSpPr/>
          <p:nvPr/>
        </p:nvSpPr>
        <p:spPr>
          <a:xfrm>
            <a:off x="8898613" y="1837229"/>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t>
            </a:r>
            <a:endParaRPr sz="800" b="0" i="0" u="none" strike="noStrike" cap="none">
              <a:solidFill>
                <a:schemeClr val="dk1"/>
              </a:solidFill>
              <a:latin typeface="Trebuchet MS"/>
              <a:ea typeface="Trebuchet MS"/>
              <a:cs typeface="Trebuchet MS"/>
              <a:sym typeface="Trebuchet MS"/>
            </a:endParaRPr>
          </a:p>
        </p:txBody>
      </p:sp>
      <p:sp>
        <p:nvSpPr>
          <p:cNvPr id="453" name="Google Shape;453;p12"/>
          <p:cNvSpPr/>
          <p:nvPr/>
        </p:nvSpPr>
        <p:spPr>
          <a:xfrm rot="-5400000">
            <a:off x="5893373" y="2631282"/>
            <a:ext cx="432048" cy="7190014"/>
          </a:xfrm>
          <a:prstGeom prst="leftBrace">
            <a:avLst>
              <a:gd name="adj1" fmla="val 8333"/>
              <a:gd name="adj2" fmla="val 49420"/>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sp>
        <p:nvSpPr>
          <p:cNvPr id="454" name="Google Shape;454;p12"/>
          <p:cNvSpPr/>
          <p:nvPr/>
        </p:nvSpPr>
        <p:spPr>
          <a:xfrm>
            <a:off x="3071665" y="1678994"/>
            <a:ext cx="824367" cy="72008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Thrive </a:t>
            </a:r>
            <a:endParaRPr sz="800" b="0" i="0" u="none" strike="noStrike" cap="none">
              <a:solidFill>
                <a:schemeClr val="dk1"/>
              </a:solidFill>
              <a:latin typeface="Trebuchet MS"/>
              <a:ea typeface="Trebuchet MS"/>
              <a:cs typeface="Trebuchet MS"/>
              <a:sym typeface="Trebuchet MS"/>
            </a:endParaRPr>
          </a:p>
        </p:txBody>
      </p:sp>
      <p:sp>
        <p:nvSpPr>
          <p:cNvPr id="455" name="Google Shape;455;p12"/>
          <p:cNvSpPr/>
          <p:nvPr/>
        </p:nvSpPr>
        <p:spPr>
          <a:xfrm>
            <a:off x="8880038" y="908721"/>
            <a:ext cx="1078351" cy="870105"/>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ASDAN option: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Wider world</a:t>
            </a:r>
            <a:endParaRPr sz="1400" b="0" i="0" u="none" strike="noStrike" cap="none">
              <a:solidFill>
                <a:srgbClr val="000000"/>
              </a:solidFill>
              <a:latin typeface="Arial"/>
              <a:ea typeface="Arial"/>
              <a:cs typeface="Arial"/>
              <a:sym typeface="Arial"/>
            </a:endParaRPr>
          </a:p>
        </p:txBody>
      </p:sp>
      <p:sp>
        <p:nvSpPr>
          <p:cNvPr id="456" name="Google Shape;456;p12"/>
          <p:cNvSpPr/>
          <p:nvPr/>
        </p:nvSpPr>
        <p:spPr>
          <a:xfrm>
            <a:off x="3076784" y="2466659"/>
            <a:ext cx="824367" cy="720080"/>
          </a:xfrm>
          <a:prstGeom prst="hexagon">
            <a:avLst>
              <a:gd name="adj" fmla="val 25000"/>
              <a:gd name="vf" fmla="val 115470"/>
            </a:avLst>
          </a:prstGeom>
          <a:solidFill>
            <a:srgbClr val="FF0000"/>
          </a:solidFill>
          <a:ln w="9525" cap="flat" cmpd="sng">
            <a:solidFill>
              <a:srgbClr val="395E89"/>
            </a:solidFill>
            <a:prstDash val="dash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SMSC &amp;</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British values</a:t>
            </a:r>
            <a:endParaRPr sz="800" b="0" i="0" u="none" strike="noStrike" cap="none">
              <a:solidFill>
                <a:schemeClr val="dk1"/>
              </a:solidFill>
              <a:latin typeface="Trebuchet MS"/>
              <a:ea typeface="Trebuchet MS"/>
              <a:cs typeface="Trebuchet MS"/>
              <a:sym typeface="Trebuchet MS"/>
            </a:endParaRPr>
          </a:p>
        </p:txBody>
      </p:sp>
      <p:sp>
        <p:nvSpPr>
          <p:cNvPr id="457" name="Google Shape;457;p12"/>
          <p:cNvSpPr/>
          <p:nvPr/>
        </p:nvSpPr>
        <p:spPr>
          <a:xfrm>
            <a:off x="7578570" y="671826"/>
            <a:ext cx="824367" cy="720080"/>
          </a:xfrm>
          <a:prstGeom prst="hexagon">
            <a:avLst>
              <a:gd name="adj" fmla="val 25000"/>
              <a:gd name="vf" fmla="val 115470"/>
            </a:avLst>
          </a:prstGeom>
          <a:solidFill>
            <a:schemeClr val="accent3"/>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 SALT input</a:t>
            </a:r>
            <a:endParaRPr sz="600" b="0" i="0" u="none" strike="noStrike" cap="none">
              <a:solidFill>
                <a:schemeClr val="dk1"/>
              </a:solidFill>
              <a:latin typeface="Trebuchet MS"/>
              <a:ea typeface="Trebuchet MS"/>
              <a:cs typeface="Trebuchet MS"/>
              <a:sym typeface="Trebuchet MS"/>
            </a:endParaRPr>
          </a:p>
        </p:txBody>
      </p:sp>
      <p:sp>
        <p:nvSpPr>
          <p:cNvPr id="458" name="Google Shape;458;p12"/>
          <p:cNvSpPr/>
          <p:nvPr/>
        </p:nvSpPr>
        <p:spPr>
          <a:xfrm>
            <a:off x="4108666" y="5391201"/>
            <a:ext cx="824367" cy="720080"/>
          </a:xfrm>
          <a:prstGeom prst="hexagon">
            <a:avLst>
              <a:gd name="adj" fmla="val 25000"/>
              <a:gd name="vf" fmla="val 115470"/>
            </a:avLst>
          </a:prstGeom>
          <a:solidFill>
            <a:srgbClr val="8CB3E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 OT input</a:t>
            </a:r>
            <a:endParaRPr sz="800" b="0" i="0" u="none" strike="noStrike" cap="none">
              <a:solidFill>
                <a:schemeClr val="dk1"/>
              </a:solidFill>
              <a:latin typeface="Trebuchet MS"/>
              <a:ea typeface="Trebuchet MS"/>
              <a:cs typeface="Trebuchet MS"/>
              <a:sym typeface="Trebuchet MS"/>
            </a:endParaRPr>
          </a:p>
        </p:txBody>
      </p:sp>
      <p:sp>
        <p:nvSpPr>
          <p:cNvPr id="459" name="Google Shape;459;p12"/>
          <p:cNvSpPr/>
          <p:nvPr/>
        </p:nvSpPr>
        <p:spPr>
          <a:xfrm>
            <a:off x="26624" y="0"/>
            <a:ext cx="3696483" cy="908721"/>
          </a:xfrm>
          <a:prstGeom prst="rect">
            <a:avLst/>
          </a:prstGeom>
          <a:solidFill>
            <a:srgbClr val="8CB3E3"/>
          </a:solidFill>
          <a:ln w="9525"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Areas of learning</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Formal Curriculum KS4</a:t>
            </a:r>
            <a:endParaRPr sz="1400" b="0" i="0" u="none" strike="noStrike" cap="none">
              <a:solidFill>
                <a:schemeClr val="dk1"/>
              </a:solidFill>
              <a:latin typeface="Arial"/>
              <a:ea typeface="Arial"/>
              <a:cs typeface="Arial"/>
              <a:sym typeface="Arial"/>
            </a:endParaRPr>
          </a:p>
        </p:txBody>
      </p:sp>
      <p:sp>
        <p:nvSpPr>
          <p:cNvPr id="460" name="Google Shape;460;p12"/>
          <p:cNvSpPr txBox="1"/>
          <p:nvPr/>
        </p:nvSpPr>
        <p:spPr>
          <a:xfrm>
            <a:off x="2714625" y="6466392"/>
            <a:ext cx="6289882" cy="26157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dk1"/>
                </a:solidFill>
                <a:latin typeface="Trebuchet MS"/>
                <a:ea typeface="Trebuchet MS"/>
                <a:cs typeface="Trebuchet MS"/>
                <a:sym typeface="Trebuchet MS"/>
              </a:rPr>
              <a:t>Learning areas focus on Functional Skills, Preparation for Adulthood and Vocational education</a:t>
            </a:r>
            <a:endParaRPr sz="1400" b="0" i="0" u="none" strike="noStrike" cap="none">
              <a:solidFill>
                <a:srgbClr val="000000"/>
              </a:solidFill>
              <a:latin typeface="Arial"/>
              <a:ea typeface="Arial"/>
              <a:cs typeface="Arial"/>
              <a:sym typeface="Arial"/>
            </a:endParaRPr>
          </a:p>
        </p:txBody>
      </p:sp>
      <p:sp>
        <p:nvSpPr>
          <p:cNvPr id="461" name="Google Shape;461;p12"/>
          <p:cNvSpPr/>
          <p:nvPr/>
        </p:nvSpPr>
        <p:spPr>
          <a:xfrm>
            <a:off x="3696483" y="3713462"/>
            <a:ext cx="824367" cy="720080"/>
          </a:xfrm>
          <a:prstGeom prst="hexagon">
            <a:avLst>
              <a:gd name="adj" fmla="val 25000"/>
              <a:gd name="vf" fmla="val 115470"/>
            </a:avLst>
          </a:prstGeom>
          <a:solidFill>
            <a:srgbClr val="FFCC00"/>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PSHE/C</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endParaRPr sz="800" b="0" i="0" u="none" strike="noStrike" cap="none">
              <a:solidFill>
                <a:schemeClr val="dk1"/>
              </a:solidFill>
              <a:latin typeface="Trebuchet MS"/>
              <a:ea typeface="Trebuchet MS"/>
              <a:cs typeface="Trebuchet MS"/>
              <a:sym typeface="Trebuchet MS"/>
            </a:endParaRPr>
          </a:p>
        </p:txBody>
      </p:sp>
      <p:sp>
        <p:nvSpPr>
          <p:cNvPr id="462" name="Google Shape;462;p12"/>
          <p:cNvSpPr/>
          <p:nvPr/>
        </p:nvSpPr>
        <p:spPr>
          <a:xfrm>
            <a:off x="5424674" y="2863000"/>
            <a:ext cx="1130663" cy="779869"/>
          </a:xfrm>
          <a:prstGeom prst="ellipse">
            <a:avLst/>
          </a:prstGeom>
          <a:solidFill>
            <a:srgbClr val="17365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lt1"/>
                </a:solidFill>
                <a:latin typeface="Trebuchet MS"/>
                <a:ea typeface="Trebuchet MS"/>
                <a:cs typeface="Trebuchet MS"/>
                <a:sym typeface="Trebuchet MS"/>
              </a:rPr>
              <a:t>Formal Curriculum</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lt1"/>
                </a:solidFill>
                <a:latin typeface="Trebuchet MS"/>
                <a:ea typeface="Trebuchet MS"/>
                <a:cs typeface="Trebuchet MS"/>
                <a:sym typeface="Trebuchet MS"/>
              </a:rPr>
              <a:t>KS 4</a:t>
            </a:r>
            <a:endParaRPr sz="900" b="1" i="0" u="none" strike="noStrike" cap="none">
              <a:solidFill>
                <a:schemeClr val="lt1"/>
              </a:solidFill>
              <a:latin typeface="Trebuchet MS"/>
              <a:ea typeface="Trebuchet MS"/>
              <a:cs typeface="Trebuchet MS"/>
              <a:sym typeface="Trebuchet MS"/>
            </a:endParaRPr>
          </a:p>
        </p:txBody>
      </p:sp>
      <p:sp>
        <p:nvSpPr>
          <p:cNvPr id="463" name="Google Shape;463;p12"/>
          <p:cNvSpPr/>
          <p:nvPr/>
        </p:nvSpPr>
        <p:spPr>
          <a:xfrm>
            <a:off x="4822554" y="5097396"/>
            <a:ext cx="824367" cy="720080"/>
          </a:xfrm>
          <a:prstGeom prst="hexagon">
            <a:avLst>
              <a:gd name="adj" fmla="val 25000"/>
              <a:gd name="vf" fmla="val 115470"/>
            </a:avLst>
          </a:prstGeom>
          <a:solidFill>
            <a:srgbClr val="8CB3E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 exam group</a:t>
            </a:r>
            <a:endParaRPr sz="800" b="0" i="0" u="none" strike="noStrike" cap="none">
              <a:solidFill>
                <a:schemeClr val="dk1"/>
              </a:solidFill>
              <a:latin typeface="Trebuchet MS"/>
              <a:ea typeface="Trebuchet MS"/>
              <a:cs typeface="Trebuchet MS"/>
              <a:sym typeface="Trebuchet MS"/>
            </a:endParaRPr>
          </a:p>
        </p:txBody>
      </p:sp>
      <p:sp>
        <p:nvSpPr>
          <p:cNvPr id="464" name="Google Shape;464;p12"/>
          <p:cNvSpPr/>
          <p:nvPr/>
        </p:nvSpPr>
        <p:spPr>
          <a:xfrm>
            <a:off x="2358311" y="2177287"/>
            <a:ext cx="824367" cy="720080"/>
          </a:xfrm>
          <a:prstGeom prst="hexagon">
            <a:avLst>
              <a:gd name="adj" fmla="val 25000"/>
              <a:gd name="vf" fmla="val 115470"/>
            </a:avLst>
          </a:prstGeom>
          <a:solidFill>
            <a:srgbClr val="FF0000"/>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RSE</a:t>
            </a:r>
            <a:endParaRPr sz="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13"/>
          <p:cNvSpPr/>
          <p:nvPr/>
        </p:nvSpPr>
        <p:spPr>
          <a:xfrm>
            <a:off x="4545707" y="3450311"/>
            <a:ext cx="951901" cy="802511"/>
          </a:xfrm>
          <a:prstGeom prst="ellipse">
            <a:avLst/>
          </a:prstGeom>
          <a:solidFill>
            <a:srgbClr val="FFCC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Transition </a:t>
            </a:r>
            <a:endParaRPr sz="1400" b="0" i="0" u="none" strike="noStrike" cap="none">
              <a:solidFill>
                <a:srgbClr val="000000"/>
              </a:solidFill>
              <a:latin typeface="Arial"/>
              <a:ea typeface="Arial"/>
              <a:cs typeface="Arial"/>
              <a:sym typeface="Arial"/>
            </a:endParaRPr>
          </a:p>
        </p:txBody>
      </p:sp>
      <p:sp>
        <p:nvSpPr>
          <p:cNvPr id="470" name="Google Shape;470;p13"/>
          <p:cNvSpPr/>
          <p:nvPr/>
        </p:nvSpPr>
        <p:spPr>
          <a:xfrm>
            <a:off x="6555337" y="3444553"/>
            <a:ext cx="942804" cy="827622"/>
          </a:xfrm>
          <a:prstGeom prst="ellipse">
            <a:avLst/>
          </a:prstGeom>
          <a:solidFill>
            <a:srgbClr val="FABF8E"/>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Independence </a:t>
            </a:r>
            <a:endParaRPr sz="1400" b="0" i="0" u="none" strike="noStrike" cap="none">
              <a:solidFill>
                <a:srgbClr val="000000"/>
              </a:solidFill>
              <a:latin typeface="Arial"/>
              <a:ea typeface="Arial"/>
              <a:cs typeface="Arial"/>
              <a:sym typeface="Arial"/>
            </a:endParaRPr>
          </a:p>
        </p:txBody>
      </p:sp>
      <p:sp>
        <p:nvSpPr>
          <p:cNvPr id="471" name="Google Shape;471;p13"/>
          <p:cNvSpPr/>
          <p:nvPr/>
        </p:nvSpPr>
        <p:spPr>
          <a:xfrm>
            <a:off x="4495181" y="2373923"/>
            <a:ext cx="873156" cy="812817"/>
          </a:xfrm>
          <a:prstGeom prst="ellipse">
            <a:avLst/>
          </a:prstGeom>
          <a:solidFill>
            <a:srgbClr val="FF00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Relating and interacting</a:t>
            </a:r>
            <a:endParaRPr sz="1400" b="0" i="0" u="none" strike="noStrike" cap="none">
              <a:solidFill>
                <a:srgbClr val="000000"/>
              </a:solidFill>
              <a:latin typeface="Arial"/>
              <a:ea typeface="Arial"/>
              <a:cs typeface="Arial"/>
              <a:sym typeface="Arial"/>
            </a:endParaRPr>
          </a:p>
        </p:txBody>
      </p:sp>
      <p:sp>
        <p:nvSpPr>
          <p:cNvPr id="472" name="Google Shape;472;p13"/>
          <p:cNvSpPr/>
          <p:nvPr/>
        </p:nvSpPr>
        <p:spPr>
          <a:xfrm>
            <a:off x="6683515" y="2477919"/>
            <a:ext cx="904241" cy="775015"/>
          </a:xfrm>
          <a:prstGeom prst="ellipse">
            <a:avLst/>
          </a:prstGeom>
          <a:solidFill>
            <a:srgbClr val="B2A0C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Learning and under-</a:t>
            </a:r>
            <a:endParaRPr sz="8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standing </a:t>
            </a:r>
            <a:endParaRPr sz="800" b="1" i="0" u="none" strike="noStrike" cap="none">
              <a:solidFill>
                <a:schemeClr val="dk1"/>
              </a:solidFill>
              <a:latin typeface="Trebuchet MS"/>
              <a:ea typeface="Trebuchet MS"/>
              <a:cs typeface="Trebuchet MS"/>
              <a:sym typeface="Trebuchet MS"/>
            </a:endParaRPr>
          </a:p>
        </p:txBody>
      </p:sp>
      <p:sp>
        <p:nvSpPr>
          <p:cNvPr id="473" name="Google Shape;473;p13"/>
          <p:cNvSpPr/>
          <p:nvPr/>
        </p:nvSpPr>
        <p:spPr>
          <a:xfrm>
            <a:off x="5553945" y="3837817"/>
            <a:ext cx="951901" cy="849096"/>
          </a:xfrm>
          <a:prstGeom prst="ellipse">
            <a:avLst/>
          </a:prstGeom>
          <a:solidFill>
            <a:srgbClr val="8CB3E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Leisure and well being </a:t>
            </a:r>
            <a:endParaRPr sz="1400" b="0" i="0" u="none" strike="noStrike" cap="none">
              <a:solidFill>
                <a:srgbClr val="000000"/>
              </a:solidFill>
              <a:latin typeface="Arial"/>
              <a:ea typeface="Arial"/>
              <a:cs typeface="Arial"/>
              <a:sym typeface="Arial"/>
            </a:endParaRPr>
          </a:p>
        </p:txBody>
      </p:sp>
      <p:sp>
        <p:nvSpPr>
          <p:cNvPr id="474" name="Google Shape;474;p13"/>
          <p:cNvSpPr/>
          <p:nvPr/>
        </p:nvSpPr>
        <p:spPr>
          <a:xfrm>
            <a:off x="5503915" y="1808512"/>
            <a:ext cx="873311" cy="777514"/>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1400" b="0" i="0" u="none" strike="noStrike" cap="none">
              <a:solidFill>
                <a:srgbClr val="000000"/>
              </a:solidFill>
              <a:latin typeface="Arial"/>
              <a:ea typeface="Arial"/>
              <a:cs typeface="Arial"/>
              <a:sym typeface="Arial"/>
            </a:endParaRPr>
          </a:p>
        </p:txBody>
      </p:sp>
      <p:cxnSp>
        <p:nvCxnSpPr>
          <p:cNvPr id="475" name="Google Shape;475;p13"/>
          <p:cNvCxnSpPr/>
          <p:nvPr/>
        </p:nvCxnSpPr>
        <p:spPr>
          <a:xfrm rot="10800000">
            <a:off x="6008195" y="3565875"/>
            <a:ext cx="0" cy="295174"/>
          </a:xfrm>
          <a:prstGeom prst="straightConnector1">
            <a:avLst/>
          </a:prstGeom>
          <a:noFill/>
          <a:ln w="9525" cap="flat" cmpd="sng">
            <a:solidFill>
              <a:schemeClr val="dk1"/>
            </a:solidFill>
            <a:prstDash val="dash"/>
            <a:round/>
            <a:headEnd type="none" w="sm" len="sm"/>
            <a:tailEnd type="none" w="sm" len="sm"/>
          </a:ln>
        </p:spPr>
      </p:cxnSp>
      <p:cxnSp>
        <p:nvCxnSpPr>
          <p:cNvPr id="476" name="Google Shape;476;p13"/>
          <p:cNvCxnSpPr/>
          <p:nvPr/>
        </p:nvCxnSpPr>
        <p:spPr>
          <a:xfrm rot="10800000">
            <a:off x="6008195" y="2567825"/>
            <a:ext cx="0" cy="295174"/>
          </a:xfrm>
          <a:prstGeom prst="straightConnector1">
            <a:avLst/>
          </a:prstGeom>
          <a:noFill/>
          <a:ln w="9525" cap="flat" cmpd="sng">
            <a:solidFill>
              <a:schemeClr val="dk1"/>
            </a:solidFill>
            <a:prstDash val="dash"/>
            <a:round/>
            <a:headEnd type="none" w="sm" len="sm"/>
            <a:tailEnd type="none" w="sm" len="sm"/>
          </a:ln>
        </p:spPr>
      </p:cxnSp>
      <p:cxnSp>
        <p:nvCxnSpPr>
          <p:cNvPr id="477" name="Google Shape;477;p13"/>
          <p:cNvCxnSpPr/>
          <p:nvPr/>
        </p:nvCxnSpPr>
        <p:spPr>
          <a:xfrm rot="10800000">
            <a:off x="5368338" y="2924944"/>
            <a:ext cx="185428" cy="144016"/>
          </a:xfrm>
          <a:prstGeom prst="straightConnector1">
            <a:avLst/>
          </a:prstGeom>
          <a:noFill/>
          <a:ln w="9525" cap="flat" cmpd="sng">
            <a:solidFill>
              <a:schemeClr val="dk1"/>
            </a:solidFill>
            <a:prstDash val="dash"/>
            <a:round/>
            <a:headEnd type="none" w="sm" len="sm"/>
            <a:tailEnd type="none" w="sm" len="sm"/>
          </a:ln>
        </p:spPr>
      </p:cxnSp>
      <p:cxnSp>
        <p:nvCxnSpPr>
          <p:cNvPr id="478" name="Google Shape;478;p13"/>
          <p:cNvCxnSpPr/>
          <p:nvPr/>
        </p:nvCxnSpPr>
        <p:spPr>
          <a:xfrm rot="10800000" flipH="1">
            <a:off x="5415650" y="3450311"/>
            <a:ext cx="231271" cy="142661"/>
          </a:xfrm>
          <a:prstGeom prst="straightConnector1">
            <a:avLst/>
          </a:prstGeom>
          <a:noFill/>
          <a:ln w="9525" cap="flat" cmpd="sng">
            <a:solidFill>
              <a:schemeClr val="dk1"/>
            </a:solidFill>
            <a:prstDash val="dash"/>
            <a:round/>
            <a:headEnd type="none" w="sm" len="sm"/>
            <a:tailEnd type="none" w="sm" len="sm"/>
          </a:ln>
        </p:spPr>
      </p:cxnSp>
      <p:cxnSp>
        <p:nvCxnSpPr>
          <p:cNvPr id="479" name="Google Shape;479;p13"/>
          <p:cNvCxnSpPr/>
          <p:nvPr/>
        </p:nvCxnSpPr>
        <p:spPr>
          <a:xfrm rot="10800000" flipH="1">
            <a:off x="6427254" y="2996953"/>
            <a:ext cx="256169" cy="117779"/>
          </a:xfrm>
          <a:prstGeom prst="straightConnector1">
            <a:avLst/>
          </a:prstGeom>
          <a:noFill/>
          <a:ln w="9525" cap="flat" cmpd="sng">
            <a:solidFill>
              <a:schemeClr val="dk1"/>
            </a:solidFill>
            <a:prstDash val="dash"/>
            <a:round/>
            <a:headEnd type="none" w="sm" len="sm"/>
            <a:tailEnd type="none" w="sm" len="sm"/>
          </a:ln>
        </p:spPr>
      </p:cxnSp>
      <p:cxnSp>
        <p:nvCxnSpPr>
          <p:cNvPr id="480" name="Google Shape;480;p13"/>
          <p:cNvCxnSpPr/>
          <p:nvPr/>
        </p:nvCxnSpPr>
        <p:spPr>
          <a:xfrm rot="10800000">
            <a:off x="6408346" y="3479950"/>
            <a:ext cx="226470" cy="162918"/>
          </a:xfrm>
          <a:prstGeom prst="straightConnector1">
            <a:avLst/>
          </a:prstGeom>
          <a:noFill/>
          <a:ln w="9525" cap="flat" cmpd="sng">
            <a:solidFill>
              <a:schemeClr val="dk1"/>
            </a:solidFill>
            <a:prstDash val="dash"/>
            <a:round/>
            <a:headEnd type="none" w="sm" len="sm"/>
            <a:tailEnd type="none" w="sm" len="sm"/>
          </a:ln>
        </p:spPr>
      </p:cxnSp>
      <p:sp>
        <p:nvSpPr>
          <p:cNvPr id="481" name="Google Shape;481;p13"/>
          <p:cNvSpPr/>
          <p:nvPr/>
        </p:nvSpPr>
        <p:spPr>
          <a:xfrm>
            <a:off x="7371142" y="1912827"/>
            <a:ext cx="904241"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Numeracy  </a:t>
            </a:r>
            <a:endParaRPr sz="700" b="0" i="0" u="none" strike="noStrike" cap="none">
              <a:solidFill>
                <a:schemeClr val="dk1"/>
              </a:solidFill>
              <a:latin typeface="Trebuchet MS"/>
              <a:ea typeface="Trebuchet MS"/>
              <a:cs typeface="Trebuchet MS"/>
              <a:sym typeface="Trebuchet MS"/>
            </a:endParaRPr>
          </a:p>
        </p:txBody>
      </p:sp>
      <p:sp>
        <p:nvSpPr>
          <p:cNvPr id="482" name="Google Shape;482;p13"/>
          <p:cNvSpPr/>
          <p:nvPr/>
        </p:nvSpPr>
        <p:spPr>
          <a:xfrm>
            <a:off x="8133368" y="1552787"/>
            <a:ext cx="904241"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Computing</a:t>
            </a:r>
            <a:r>
              <a:rPr lang="en-GB" sz="800" b="0" i="0" u="none" strike="noStrike" cap="none">
                <a:solidFill>
                  <a:schemeClr val="dk1"/>
                </a:solidFill>
                <a:latin typeface="Trebuchet MS"/>
                <a:ea typeface="Trebuchet MS"/>
                <a:cs typeface="Trebuchet MS"/>
                <a:sym typeface="Trebuchet MS"/>
              </a:rPr>
              <a:t> </a:t>
            </a:r>
            <a:endParaRPr sz="800" b="0" i="0" u="none" strike="noStrike" cap="none">
              <a:solidFill>
                <a:schemeClr val="dk1"/>
              </a:solidFill>
              <a:latin typeface="Trebuchet MS"/>
              <a:ea typeface="Trebuchet MS"/>
              <a:cs typeface="Trebuchet MS"/>
              <a:sym typeface="Trebuchet MS"/>
            </a:endParaRPr>
          </a:p>
        </p:txBody>
      </p:sp>
      <p:sp>
        <p:nvSpPr>
          <p:cNvPr id="483" name="Google Shape;483;p13"/>
          <p:cNvSpPr/>
          <p:nvPr/>
        </p:nvSpPr>
        <p:spPr>
          <a:xfrm>
            <a:off x="7245604" y="3826429"/>
            <a:ext cx="1715517" cy="1511954"/>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NOCN options: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Home management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Community skills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Work experience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Community café</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Come dine with me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GEARZ</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Team enterprise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Construction </a:t>
            </a:r>
            <a:endParaRPr sz="1400" b="0" i="0" u="none" strike="noStrike" cap="none">
              <a:solidFill>
                <a:srgbClr val="000000"/>
              </a:solidFill>
              <a:latin typeface="Arial"/>
              <a:ea typeface="Arial"/>
              <a:cs typeface="Arial"/>
              <a:sym typeface="Arial"/>
            </a:endParaRPr>
          </a:p>
        </p:txBody>
      </p:sp>
      <p:sp>
        <p:nvSpPr>
          <p:cNvPr id="484" name="Google Shape;484;p13"/>
          <p:cNvSpPr/>
          <p:nvPr/>
        </p:nvSpPr>
        <p:spPr>
          <a:xfrm>
            <a:off x="5069274" y="4716284"/>
            <a:ext cx="1921241" cy="1613358"/>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NOCN options: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Sports and leisure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Sports leadership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Personal fitness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Swimming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Horticulture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Physical wellbeing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Art and design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Textiles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Drama/music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Dance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Team enterprise  </a:t>
            </a:r>
            <a:endParaRPr sz="1400" b="0" i="0" u="none" strike="noStrike" cap="none">
              <a:solidFill>
                <a:srgbClr val="000000"/>
              </a:solidFill>
              <a:latin typeface="Arial"/>
              <a:ea typeface="Arial"/>
              <a:cs typeface="Arial"/>
              <a:sym typeface="Arial"/>
            </a:endParaRPr>
          </a:p>
        </p:txBody>
      </p:sp>
      <p:sp>
        <p:nvSpPr>
          <p:cNvPr id="485" name="Google Shape;485;p13"/>
          <p:cNvSpPr/>
          <p:nvPr/>
        </p:nvSpPr>
        <p:spPr>
          <a:xfrm>
            <a:off x="3750319" y="2035723"/>
            <a:ext cx="824367" cy="72008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PSHE/C</a:t>
            </a:r>
            <a:endParaRPr sz="1400" b="0" i="0" u="none" strike="noStrike" cap="none">
              <a:solidFill>
                <a:srgbClr val="000000"/>
              </a:solidFill>
              <a:latin typeface="Arial"/>
              <a:ea typeface="Arial"/>
              <a:cs typeface="Arial"/>
              <a:sym typeface="Arial"/>
            </a:endParaRPr>
          </a:p>
        </p:txBody>
      </p:sp>
      <p:sp>
        <p:nvSpPr>
          <p:cNvPr id="486" name="Google Shape;486;p13"/>
          <p:cNvSpPr/>
          <p:nvPr/>
        </p:nvSpPr>
        <p:spPr>
          <a:xfrm>
            <a:off x="5501197" y="1007582"/>
            <a:ext cx="824367" cy="720080"/>
          </a:xfrm>
          <a:prstGeom prst="hexagon">
            <a:avLst>
              <a:gd name="adj" fmla="val 25000"/>
              <a:gd name="vf" fmla="val 115470"/>
            </a:avLst>
          </a:prstGeom>
          <a:solidFill>
            <a:schemeClr val="accent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Literacy  </a:t>
            </a:r>
            <a:endParaRPr sz="800" b="0" i="0" u="none" strike="noStrike" cap="none">
              <a:solidFill>
                <a:schemeClr val="dk1"/>
              </a:solidFill>
              <a:latin typeface="Trebuchet MS"/>
              <a:ea typeface="Trebuchet MS"/>
              <a:cs typeface="Trebuchet MS"/>
              <a:sym typeface="Trebuchet MS"/>
            </a:endParaRPr>
          </a:p>
        </p:txBody>
      </p:sp>
      <p:sp>
        <p:nvSpPr>
          <p:cNvPr id="487" name="Google Shape;487;p13"/>
          <p:cNvSpPr/>
          <p:nvPr/>
        </p:nvSpPr>
        <p:spPr>
          <a:xfrm>
            <a:off x="6183092" y="639023"/>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Reading</a:t>
            </a:r>
            <a:endParaRPr sz="800" b="0" i="0" u="none" strike="noStrike" cap="none">
              <a:solidFill>
                <a:schemeClr val="dk1"/>
              </a:solidFill>
              <a:latin typeface="Trebuchet MS"/>
              <a:ea typeface="Trebuchet MS"/>
              <a:cs typeface="Trebuchet MS"/>
              <a:sym typeface="Trebuchet MS"/>
            </a:endParaRPr>
          </a:p>
        </p:txBody>
      </p:sp>
      <p:sp>
        <p:nvSpPr>
          <p:cNvPr id="488" name="Google Shape;488;p13"/>
          <p:cNvSpPr/>
          <p:nvPr/>
        </p:nvSpPr>
        <p:spPr>
          <a:xfrm>
            <a:off x="6880831" y="287502"/>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Speaking and listening </a:t>
            </a:r>
            <a:endParaRPr sz="700" b="0" i="0" u="none" strike="noStrike" cap="none">
              <a:solidFill>
                <a:schemeClr val="dk1"/>
              </a:solidFill>
              <a:latin typeface="Trebuchet MS"/>
              <a:ea typeface="Trebuchet MS"/>
              <a:cs typeface="Trebuchet MS"/>
              <a:sym typeface="Trebuchet MS"/>
            </a:endParaRPr>
          </a:p>
        </p:txBody>
      </p:sp>
      <p:sp>
        <p:nvSpPr>
          <p:cNvPr id="489" name="Google Shape;489;p13"/>
          <p:cNvSpPr/>
          <p:nvPr/>
        </p:nvSpPr>
        <p:spPr>
          <a:xfrm>
            <a:off x="6846962" y="1058745"/>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Writing</a:t>
            </a:r>
            <a:endParaRPr sz="800" b="0" i="0" u="none" strike="noStrike" cap="none">
              <a:solidFill>
                <a:schemeClr val="dk1"/>
              </a:solidFill>
              <a:latin typeface="Trebuchet MS"/>
              <a:ea typeface="Trebuchet MS"/>
              <a:cs typeface="Trebuchet MS"/>
              <a:sym typeface="Trebuchet MS"/>
            </a:endParaRPr>
          </a:p>
        </p:txBody>
      </p:sp>
      <p:sp>
        <p:nvSpPr>
          <p:cNvPr id="490" name="Google Shape;490;p13"/>
          <p:cNvSpPr/>
          <p:nvPr/>
        </p:nvSpPr>
        <p:spPr>
          <a:xfrm>
            <a:off x="8849650" y="2016772"/>
            <a:ext cx="824367" cy="720080"/>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t>
            </a:r>
            <a:endParaRPr sz="800" b="0" i="0" u="none" strike="noStrike" cap="none">
              <a:solidFill>
                <a:schemeClr val="dk1"/>
              </a:solidFill>
              <a:latin typeface="Trebuchet MS"/>
              <a:ea typeface="Trebuchet MS"/>
              <a:cs typeface="Trebuchet MS"/>
              <a:sym typeface="Trebuchet MS"/>
            </a:endParaRPr>
          </a:p>
        </p:txBody>
      </p:sp>
      <p:sp>
        <p:nvSpPr>
          <p:cNvPr id="491" name="Google Shape;491;p13"/>
          <p:cNvSpPr/>
          <p:nvPr/>
        </p:nvSpPr>
        <p:spPr>
          <a:xfrm rot="-5400000">
            <a:off x="5890289" y="2762618"/>
            <a:ext cx="432048" cy="7190014"/>
          </a:xfrm>
          <a:prstGeom prst="leftBrace">
            <a:avLst>
              <a:gd name="adj1" fmla="val 8333"/>
              <a:gd name="adj2" fmla="val 49420"/>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sp>
        <p:nvSpPr>
          <p:cNvPr id="492" name="Google Shape;492;p13"/>
          <p:cNvSpPr txBox="1"/>
          <p:nvPr/>
        </p:nvSpPr>
        <p:spPr>
          <a:xfrm>
            <a:off x="3488967" y="6592902"/>
            <a:ext cx="5504354" cy="2616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dk1"/>
                </a:solidFill>
                <a:latin typeface="Trebuchet MS"/>
                <a:ea typeface="Trebuchet MS"/>
                <a:cs typeface="Trebuchet MS"/>
                <a:sym typeface="Trebuchet MS"/>
              </a:rPr>
              <a:t>Learning areas focus on Vocational education and Preparation for adulthood.</a:t>
            </a:r>
            <a:endParaRPr sz="1400" b="0" i="0" u="none" strike="noStrike" cap="none">
              <a:solidFill>
                <a:srgbClr val="000000"/>
              </a:solidFill>
              <a:latin typeface="Arial"/>
              <a:ea typeface="Arial"/>
              <a:cs typeface="Arial"/>
              <a:sym typeface="Arial"/>
            </a:endParaRPr>
          </a:p>
        </p:txBody>
      </p:sp>
      <p:sp>
        <p:nvSpPr>
          <p:cNvPr id="493" name="Google Shape;493;p13"/>
          <p:cNvSpPr/>
          <p:nvPr/>
        </p:nvSpPr>
        <p:spPr>
          <a:xfrm>
            <a:off x="8895077" y="1216252"/>
            <a:ext cx="824367" cy="720080"/>
          </a:xfrm>
          <a:prstGeom prst="hexagon">
            <a:avLst>
              <a:gd name="adj" fmla="val 25000"/>
              <a:gd name="vf" fmla="val 115470"/>
            </a:avLst>
          </a:prstGeom>
          <a:solidFill>
            <a:srgbClr val="B2A0C7"/>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College links</a:t>
            </a:r>
            <a:endParaRPr sz="1400" b="0" i="0" u="none" strike="noStrike" cap="none">
              <a:solidFill>
                <a:srgbClr val="000000"/>
              </a:solidFill>
              <a:latin typeface="Arial"/>
              <a:ea typeface="Arial"/>
              <a:cs typeface="Arial"/>
              <a:sym typeface="Arial"/>
            </a:endParaRPr>
          </a:p>
        </p:txBody>
      </p:sp>
      <p:sp>
        <p:nvSpPr>
          <p:cNvPr id="494" name="Google Shape;494;p13"/>
          <p:cNvSpPr/>
          <p:nvPr/>
        </p:nvSpPr>
        <p:spPr>
          <a:xfrm>
            <a:off x="3031074" y="3990345"/>
            <a:ext cx="824367" cy="720080"/>
          </a:xfrm>
          <a:prstGeom prst="hexagon">
            <a:avLst>
              <a:gd name="adj" fmla="val 25000"/>
              <a:gd name="vf" fmla="val 115470"/>
            </a:avLst>
          </a:prstGeom>
          <a:solidFill>
            <a:srgbClr val="FFC000"/>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College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Links </a:t>
            </a:r>
            <a:endParaRPr sz="800" b="0" i="0" u="none" strike="noStrike" cap="none">
              <a:solidFill>
                <a:schemeClr val="dk1"/>
              </a:solidFill>
              <a:latin typeface="Trebuchet MS"/>
              <a:ea typeface="Trebuchet MS"/>
              <a:cs typeface="Trebuchet MS"/>
              <a:sym typeface="Trebuchet MS"/>
            </a:endParaRPr>
          </a:p>
        </p:txBody>
      </p:sp>
      <p:sp>
        <p:nvSpPr>
          <p:cNvPr id="495" name="Google Shape;495;p13"/>
          <p:cNvSpPr/>
          <p:nvPr/>
        </p:nvSpPr>
        <p:spPr>
          <a:xfrm>
            <a:off x="3076784" y="2466659"/>
            <a:ext cx="824367" cy="720080"/>
          </a:xfrm>
          <a:prstGeom prst="hexagon">
            <a:avLst>
              <a:gd name="adj" fmla="val 25000"/>
              <a:gd name="vf" fmla="val 115470"/>
            </a:avLst>
          </a:prstGeom>
          <a:solidFill>
            <a:srgbClr val="FF0000"/>
          </a:solidFill>
          <a:ln w="9525" cap="flat" cmpd="sng">
            <a:solidFill>
              <a:srgbClr val="395E89"/>
            </a:solidFill>
            <a:prstDash val="dash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SMSC &amp;</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British values</a:t>
            </a:r>
            <a:endParaRPr sz="800" b="0" i="0" u="none" strike="noStrike" cap="none">
              <a:solidFill>
                <a:schemeClr val="dk1"/>
              </a:solidFill>
              <a:latin typeface="Trebuchet MS"/>
              <a:ea typeface="Trebuchet MS"/>
              <a:cs typeface="Trebuchet MS"/>
              <a:sym typeface="Trebuchet MS"/>
            </a:endParaRPr>
          </a:p>
        </p:txBody>
      </p:sp>
      <p:sp>
        <p:nvSpPr>
          <p:cNvPr id="496" name="Google Shape;496;p13"/>
          <p:cNvSpPr/>
          <p:nvPr/>
        </p:nvSpPr>
        <p:spPr>
          <a:xfrm>
            <a:off x="7578570" y="671826"/>
            <a:ext cx="824367" cy="720080"/>
          </a:xfrm>
          <a:prstGeom prst="hexagon">
            <a:avLst>
              <a:gd name="adj" fmla="val 25000"/>
              <a:gd name="vf" fmla="val 115470"/>
            </a:avLst>
          </a:prstGeom>
          <a:solidFill>
            <a:schemeClr val="accent3"/>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 SALT input</a:t>
            </a:r>
            <a:endParaRPr sz="600" b="0" i="0" u="none" strike="noStrike" cap="none">
              <a:solidFill>
                <a:schemeClr val="dk1"/>
              </a:solidFill>
              <a:latin typeface="Trebuchet MS"/>
              <a:ea typeface="Trebuchet MS"/>
              <a:cs typeface="Trebuchet MS"/>
              <a:sym typeface="Trebuchet MS"/>
            </a:endParaRPr>
          </a:p>
        </p:txBody>
      </p:sp>
      <p:sp>
        <p:nvSpPr>
          <p:cNvPr id="497" name="Google Shape;497;p13"/>
          <p:cNvSpPr/>
          <p:nvPr/>
        </p:nvSpPr>
        <p:spPr>
          <a:xfrm>
            <a:off x="4244907" y="5561475"/>
            <a:ext cx="824367" cy="720080"/>
          </a:xfrm>
          <a:prstGeom prst="hexagon">
            <a:avLst>
              <a:gd name="adj" fmla="val 25000"/>
              <a:gd name="vf" fmla="val 115470"/>
            </a:avLst>
          </a:prstGeom>
          <a:solidFill>
            <a:srgbClr val="8CB3E3"/>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 OT input</a:t>
            </a:r>
            <a:endParaRPr sz="800" b="0" i="0" u="none" strike="noStrike" cap="none">
              <a:solidFill>
                <a:schemeClr val="dk1"/>
              </a:solidFill>
              <a:latin typeface="Trebuchet MS"/>
              <a:ea typeface="Trebuchet MS"/>
              <a:cs typeface="Trebuchet MS"/>
              <a:sym typeface="Trebuchet MS"/>
            </a:endParaRPr>
          </a:p>
        </p:txBody>
      </p:sp>
      <p:sp>
        <p:nvSpPr>
          <p:cNvPr id="498" name="Google Shape;498;p13"/>
          <p:cNvSpPr/>
          <p:nvPr/>
        </p:nvSpPr>
        <p:spPr>
          <a:xfrm>
            <a:off x="0" y="0"/>
            <a:ext cx="3327924" cy="805070"/>
          </a:xfrm>
          <a:prstGeom prst="rect">
            <a:avLst/>
          </a:prstGeom>
          <a:solidFill>
            <a:srgbClr val="8CB3E3"/>
          </a:solidFill>
          <a:ln w="9525"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Areas of learning</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Formal Curriculum KS5 </a:t>
            </a:r>
            <a:endParaRPr sz="1400" b="0" i="0" u="none" strike="noStrike" cap="none">
              <a:solidFill>
                <a:schemeClr val="dk1"/>
              </a:solidFill>
              <a:latin typeface="Arial"/>
              <a:ea typeface="Arial"/>
              <a:cs typeface="Arial"/>
              <a:sym typeface="Arial"/>
            </a:endParaRPr>
          </a:p>
        </p:txBody>
      </p:sp>
      <p:sp>
        <p:nvSpPr>
          <p:cNvPr id="499" name="Google Shape;499;p13"/>
          <p:cNvSpPr/>
          <p:nvPr/>
        </p:nvSpPr>
        <p:spPr>
          <a:xfrm>
            <a:off x="3716828" y="3626880"/>
            <a:ext cx="824367" cy="720080"/>
          </a:xfrm>
          <a:prstGeom prst="hexagon">
            <a:avLst>
              <a:gd name="adj" fmla="val 25000"/>
              <a:gd name="vf" fmla="val 115470"/>
            </a:avLst>
          </a:prstGeom>
          <a:solidFill>
            <a:srgbClr val="FFCC00"/>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PSHE/C</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endParaRPr sz="800" b="0" i="0" u="none" strike="noStrike" cap="none">
              <a:solidFill>
                <a:schemeClr val="dk1"/>
              </a:solidFill>
              <a:latin typeface="Trebuchet MS"/>
              <a:ea typeface="Trebuchet MS"/>
              <a:cs typeface="Trebuchet MS"/>
              <a:sym typeface="Trebuchet MS"/>
            </a:endParaRPr>
          </a:p>
        </p:txBody>
      </p:sp>
      <p:sp>
        <p:nvSpPr>
          <p:cNvPr id="500" name="Google Shape;500;p13"/>
          <p:cNvSpPr/>
          <p:nvPr/>
        </p:nvSpPr>
        <p:spPr>
          <a:xfrm>
            <a:off x="5424674" y="2863000"/>
            <a:ext cx="1130663" cy="779869"/>
          </a:xfrm>
          <a:prstGeom prst="ellipse">
            <a:avLst/>
          </a:prstGeom>
          <a:solidFill>
            <a:srgbClr val="17365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lt1"/>
                </a:solidFill>
                <a:latin typeface="Trebuchet MS"/>
                <a:ea typeface="Trebuchet MS"/>
                <a:cs typeface="Trebuchet MS"/>
                <a:sym typeface="Trebuchet MS"/>
              </a:rPr>
              <a:t>Formal Curriculum</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lt1"/>
                </a:solidFill>
                <a:latin typeface="Trebuchet MS"/>
                <a:ea typeface="Trebuchet MS"/>
                <a:cs typeface="Trebuchet MS"/>
                <a:sym typeface="Trebuchet MS"/>
              </a:rPr>
              <a:t>KS 5</a:t>
            </a:r>
            <a:endParaRPr sz="900" b="1" i="0" u="none" strike="noStrike" cap="none">
              <a:solidFill>
                <a:schemeClr val="lt1"/>
              </a:solidFill>
              <a:latin typeface="Trebuchet MS"/>
              <a:ea typeface="Trebuchet MS"/>
              <a:cs typeface="Trebuchet MS"/>
              <a:sym typeface="Trebuchet MS"/>
            </a:endParaRPr>
          </a:p>
        </p:txBody>
      </p:sp>
      <p:sp>
        <p:nvSpPr>
          <p:cNvPr id="501" name="Google Shape;501;p13"/>
          <p:cNvSpPr/>
          <p:nvPr/>
        </p:nvSpPr>
        <p:spPr>
          <a:xfrm>
            <a:off x="4337569" y="4771418"/>
            <a:ext cx="824367" cy="720080"/>
          </a:xfrm>
          <a:prstGeom prst="hexagon">
            <a:avLst>
              <a:gd name="adj" fmla="val 25000"/>
              <a:gd name="vf" fmla="val 115470"/>
            </a:avLst>
          </a:prstGeom>
          <a:solidFill>
            <a:srgbClr val="8CB3E3"/>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 PE-Exam group</a:t>
            </a:r>
            <a:endParaRPr sz="800" b="0" i="0" u="none" strike="noStrike" cap="none">
              <a:solidFill>
                <a:schemeClr val="dk1"/>
              </a:solidFill>
              <a:latin typeface="Trebuchet MS"/>
              <a:ea typeface="Trebuchet MS"/>
              <a:cs typeface="Trebuchet MS"/>
              <a:sym typeface="Trebuchet MS"/>
            </a:endParaRPr>
          </a:p>
        </p:txBody>
      </p:sp>
      <p:sp>
        <p:nvSpPr>
          <p:cNvPr id="502" name="Google Shape;502;p13"/>
          <p:cNvSpPr/>
          <p:nvPr/>
        </p:nvSpPr>
        <p:spPr>
          <a:xfrm>
            <a:off x="3051002" y="1685310"/>
            <a:ext cx="824367" cy="720080"/>
          </a:xfrm>
          <a:prstGeom prst="hexagon">
            <a:avLst>
              <a:gd name="adj" fmla="val 25000"/>
              <a:gd name="vf" fmla="val 115470"/>
            </a:avLst>
          </a:prstGeom>
          <a:solidFill>
            <a:srgbClr val="FF0000"/>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Thrive</a:t>
            </a:r>
            <a:endParaRPr sz="1400" b="0" i="0" u="none" strike="noStrike" cap="none">
              <a:solidFill>
                <a:srgbClr val="000000"/>
              </a:solidFill>
              <a:latin typeface="Arial"/>
              <a:ea typeface="Arial"/>
              <a:cs typeface="Arial"/>
              <a:sym typeface="Arial"/>
            </a:endParaRPr>
          </a:p>
        </p:txBody>
      </p:sp>
      <p:sp>
        <p:nvSpPr>
          <p:cNvPr id="503" name="Google Shape;503;p13"/>
          <p:cNvSpPr/>
          <p:nvPr/>
        </p:nvSpPr>
        <p:spPr>
          <a:xfrm>
            <a:off x="3634263" y="5096469"/>
            <a:ext cx="824367" cy="720080"/>
          </a:xfrm>
          <a:prstGeom prst="hexagon">
            <a:avLst>
              <a:gd name="adj" fmla="val 25000"/>
              <a:gd name="vf" fmla="val 115470"/>
            </a:avLst>
          </a:prstGeom>
          <a:solidFill>
            <a:srgbClr val="8CB3E3"/>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 Art-Exam group</a:t>
            </a:r>
            <a:endParaRPr sz="800" b="0" i="0" u="none" strike="noStrike" cap="none">
              <a:solidFill>
                <a:schemeClr val="dk1"/>
              </a:solidFill>
              <a:latin typeface="Trebuchet MS"/>
              <a:ea typeface="Trebuchet MS"/>
              <a:cs typeface="Trebuchet MS"/>
              <a:sym typeface="Trebuchet MS"/>
            </a:endParaRPr>
          </a:p>
        </p:txBody>
      </p:sp>
      <p:sp>
        <p:nvSpPr>
          <p:cNvPr id="504" name="Google Shape;504;p13"/>
          <p:cNvSpPr/>
          <p:nvPr/>
        </p:nvSpPr>
        <p:spPr>
          <a:xfrm>
            <a:off x="2358311" y="2177287"/>
            <a:ext cx="824367" cy="720080"/>
          </a:xfrm>
          <a:prstGeom prst="hexagon">
            <a:avLst>
              <a:gd name="adj" fmla="val 25000"/>
              <a:gd name="vf" fmla="val 115470"/>
            </a:avLst>
          </a:prstGeom>
          <a:solidFill>
            <a:srgbClr val="FF0000"/>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RSE</a:t>
            </a:r>
            <a:endParaRPr sz="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Google Shape;509;p14"/>
          <p:cNvSpPr txBox="1">
            <a:spLocks noGrp="1"/>
          </p:cNvSpPr>
          <p:nvPr>
            <p:ph type="title"/>
          </p:nvPr>
        </p:nvSpPr>
        <p:spPr>
          <a:xfrm>
            <a:off x="1178300" y="121551"/>
            <a:ext cx="10820400" cy="725700"/>
          </a:xfrm>
          <a:prstGeom prst="rect">
            <a:avLst/>
          </a:prstGeom>
          <a:solidFill>
            <a:srgbClr val="F2DADA"/>
          </a:solid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3600"/>
              <a:buFont typeface="Trebuchet MS"/>
              <a:buNone/>
            </a:pPr>
            <a:r>
              <a:rPr lang="en-GB" sz="3200">
                <a:solidFill>
                  <a:schemeClr val="dk1"/>
                </a:solidFill>
                <a:latin typeface="Arial"/>
                <a:ea typeface="Arial"/>
                <a:cs typeface="Arial"/>
                <a:sym typeface="Arial"/>
              </a:rPr>
              <a:t>Impact: Basket of indicators </a:t>
            </a:r>
            <a:endParaRPr sz="3200">
              <a:latin typeface="Arial"/>
              <a:ea typeface="Arial"/>
              <a:cs typeface="Arial"/>
              <a:sym typeface="Arial"/>
            </a:endParaRPr>
          </a:p>
        </p:txBody>
      </p:sp>
      <p:graphicFrame>
        <p:nvGraphicFramePr>
          <p:cNvPr id="510" name="Google Shape;510;p14"/>
          <p:cNvGraphicFramePr/>
          <p:nvPr/>
        </p:nvGraphicFramePr>
        <p:xfrm>
          <a:off x="502800" y="1024734"/>
          <a:ext cx="3000000" cy="3000000"/>
        </p:xfrm>
        <a:graphic>
          <a:graphicData uri="http://schemas.openxmlformats.org/drawingml/2006/table">
            <a:tbl>
              <a:tblPr firstRow="1" firstCol="1" bandRow="1">
                <a:noFill/>
                <a:tableStyleId>{1ACCF514-C1C5-48EF-89B8-3F1C8D81209D}</a:tableStyleId>
              </a:tblPr>
              <a:tblGrid>
                <a:gridCol w="2607400">
                  <a:extLst>
                    <a:ext uri="{9D8B030D-6E8A-4147-A177-3AD203B41FA5}">
                      <a16:colId xmlns:a16="http://schemas.microsoft.com/office/drawing/2014/main" val="20000"/>
                    </a:ext>
                  </a:extLst>
                </a:gridCol>
                <a:gridCol w="563075">
                  <a:extLst>
                    <a:ext uri="{9D8B030D-6E8A-4147-A177-3AD203B41FA5}">
                      <a16:colId xmlns:a16="http://schemas.microsoft.com/office/drawing/2014/main" val="20001"/>
                    </a:ext>
                  </a:extLst>
                </a:gridCol>
                <a:gridCol w="496050">
                  <a:extLst>
                    <a:ext uri="{9D8B030D-6E8A-4147-A177-3AD203B41FA5}">
                      <a16:colId xmlns:a16="http://schemas.microsoft.com/office/drawing/2014/main" val="20002"/>
                    </a:ext>
                  </a:extLst>
                </a:gridCol>
                <a:gridCol w="794900">
                  <a:extLst>
                    <a:ext uri="{9D8B030D-6E8A-4147-A177-3AD203B41FA5}">
                      <a16:colId xmlns:a16="http://schemas.microsoft.com/office/drawing/2014/main" val="20003"/>
                    </a:ext>
                  </a:extLst>
                </a:gridCol>
                <a:gridCol w="1022675">
                  <a:extLst>
                    <a:ext uri="{9D8B030D-6E8A-4147-A177-3AD203B41FA5}">
                      <a16:colId xmlns:a16="http://schemas.microsoft.com/office/drawing/2014/main" val="20004"/>
                    </a:ext>
                  </a:extLst>
                </a:gridCol>
                <a:gridCol w="976200">
                  <a:extLst>
                    <a:ext uri="{9D8B030D-6E8A-4147-A177-3AD203B41FA5}">
                      <a16:colId xmlns:a16="http://schemas.microsoft.com/office/drawing/2014/main" val="20005"/>
                    </a:ext>
                  </a:extLst>
                </a:gridCol>
                <a:gridCol w="1058025">
                  <a:extLst>
                    <a:ext uri="{9D8B030D-6E8A-4147-A177-3AD203B41FA5}">
                      <a16:colId xmlns:a16="http://schemas.microsoft.com/office/drawing/2014/main" val="20006"/>
                    </a:ext>
                  </a:extLst>
                </a:gridCol>
                <a:gridCol w="873850">
                  <a:extLst>
                    <a:ext uri="{9D8B030D-6E8A-4147-A177-3AD203B41FA5}">
                      <a16:colId xmlns:a16="http://schemas.microsoft.com/office/drawing/2014/main" val="20007"/>
                    </a:ext>
                  </a:extLst>
                </a:gridCol>
                <a:gridCol w="1172475">
                  <a:extLst>
                    <a:ext uri="{9D8B030D-6E8A-4147-A177-3AD203B41FA5}">
                      <a16:colId xmlns:a16="http://schemas.microsoft.com/office/drawing/2014/main" val="20008"/>
                    </a:ext>
                  </a:extLst>
                </a:gridCol>
                <a:gridCol w="675250">
                  <a:extLst>
                    <a:ext uri="{9D8B030D-6E8A-4147-A177-3AD203B41FA5}">
                      <a16:colId xmlns:a16="http://schemas.microsoft.com/office/drawing/2014/main" val="20009"/>
                    </a:ext>
                  </a:extLst>
                </a:gridCol>
                <a:gridCol w="675250">
                  <a:extLst>
                    <a:ext uri="{9D8B030D-6E8A-4147-A177-3AD203B41FA5}">
                      <a16:colId xmlns:a16="http://schemas.microsoft.com/office/drawing/2014/main" val="20010"/>
                    </a:ext>
                  </a:extLst>
                </a:gridCol>
                <a:gridCol w="644025">
                  <a:extLst>
                    <a:ext uri="{9D8B030D-6E8A-4147-A177-3AD203B41FA5}">
                      <a16:colId xmlns:a16="http://schemas.microsoft.com/office/drawing/2014/main" val="20011"/>
                    </a:ext>
                  </a:extLst>
                </a:gridCol>
              </a:tblGrid>
              <a:tr h="969000">
                <a:tc rowSpan="2">
                  <a:txBody>
                    <a:bodyPr/>
                    <a:lstStyle/>
                    <a:p>
                      <a:pPr marL="0" marR="0" lvl="0" indent="0" algn="just"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 </a:t>
                      </a:r>
                      <a:endParaRPr sz="1400" u="none" strike="noStrike" cap="none"/>
                    </a:p>
                    <a:p>
                      <a:pPr marL="0" marR="0" lvl="0" indent="0" algn="ctr" rtl="0">
                        <a:lnSpc>
                          <a:spcPct val="115000"/>
                        </a:lnSpc>
                        <a:spcBef>
                          <a:spcPts val="1000"/>
                        </a:spcBef>
                        <a:spcAft>
                          <a:spcPts val="0"/>
                        </a:spcAft>
                        <a:buClr>
                          <a:srgbClr val="000000"/>
                        </a:buClr>
                        <a:buSzPts val="1600"/>
                        <a:buFont typeface="Arial"/>
                        <a:buNone/>
                      </a:pPr>
                      <a:r>
                        <a:rPr lang="en-GB" sz="1600" u="none" strike="noStrike" cap="none">
                          <a:solidFill>
                            <a:schemeClr val="dk1"/>
                          </a:solidFill>
                        </a:rPr>
                        <a:t>Measures</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gridSpan="4">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latin typeface="Arial"/>
                          <a:ea typeface="Arial"/>
                          <a:cs typeface="Arial"/>
                          <a:sym typeface="Arial"/>
                        </a:rPr>
                        <a:t>Pathway 1</a:t>
                      </a:r>
                      <a:endParaRPr sz="1600" u="none" strike="noStrike" cap="none">
                        <a:solidFill>
                          <a:schemeClr val="dk1"/>
                        </a:solidFill>
                        <a:latin typeface="Arial"/>
                        <a:ea typeface="Arial"/>
                        <a:cs typeface="Arial"/>
                        <a:sym typeface="Arial"/>
                      </a:endParaRPr>
                    </a:p>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latin typeface="Arial"/>
                          <a:ea typeface="Arial"/>
                          <a:cs typeface="Arial"/>
                          <a:sym typeface="Arial"/>
                        </a:rPr>
                        <a:t>PH+</a:t>
                      </a:r>
                      <a:endParaRPr sz="1400" u="none" strike="noStrike" cap="none"/>
                    </a:p>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latin typeface="Arial"/>
                          <a:ea typeface="Arial"/>
                          <a:cs typeface="Arial"/>
                          <a:sym typeface="Arial"/>
                        </a:rPr>
                        <a:t>Functional Skills curriculum</a:t>
                      </a:r>
                      <a:endParaRPr sz="1400" u="none" strike="noStrike" cap="none"/>
                    </a:p>
                  </a:txBody>
                  <a:tcPr marL="68575" marR="68575" marT="0" marB="0">
                    <a:lnL w="12700" cap="flat" cmpd="sng">
                      <a:solidFill>
                        <a:srgbClr val="FFFFFF"/>
                      </a:solidFill>
                      <a:prstDash val="solid"/>
                      <a:round/>
                      <a:headEnd type="none" w="sm" len="sm"/>
                      <a:tailEnd type="none" w="sm" len="sm"/>
                    </a:lnL>
                    <a:lnB w="38100" cap="flat" cmpd="sng">
                      <a:solidFill>
                        <a:srgbClr val="FFFFFF"/>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latin typeface="Arial"/>
                          <a:ea typeface="Arial"/>
                          <a:cs typeface="Arial"/>
                          <a:sym typeface="Arial"/>
                        </a:rPr>
                        <a:t>Pathway 2</a:t>
                      </a:r>
                      <a:endParaRPr sz="1600" u="none" strike="noStrike" cap="none">
                        <a:solidFill>
                          <a:schemeClr val="dk1"/>
                        </a:solidFill>
                        <a:latin typeface="Arial"/>
                        <a:ea typeface="Arial"/>
                        <a:cs typeface="Arial"/>
                        <a:sym typeface="Arial"/>
                      </a:endParaRPr>
                    </a:p>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latin typeface="Arial"/>
                          <a:ea typeface="Arial"/>
                          <a:cs typeface="Arial"/>
                          <a:sym typeface="Arial"/>
                        </a:rPr>
                        <a:t>Semi - Formal </a:t>
                      </a:r>
                      <a:endParaRPr sz="1600" u="none" strike="noStrike" cap="none">
                        <a:solidFill>
                          <a:schemeClr val="dk1"/>
                        </a:solidFill>
                        <a:latin typeface="Arial"/>
                        <a:ea typeface="Arial"/>
                        <a:cs typeface="Arial"/>
                        <a:sym typeface="Arial"/>
                      </a:endParaRPr>
                    </a:p>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latin typeface="Arial"/>
                          <a:ea typeface="Arial"/>
                          <a:cs typeface="Arial"/>
                          <a:sym typeface="Arial"/>
                        </a:rPr>
                        <a:t>Curriculum </a:t>
                      </a:r>
                      <a:endParaRPr sz="1600" u="none" strike="noStrike" cap="none">
                        <a:solidFill>
                          <a:schemeClr val="dk1"/>
                        </a:solidFill>
                        <a:latin typeface="Arial"/>
                        <a:ea typeface="Arial"/>
                        <a:cs typeface="Arial"/>
                        <a:sym typeface="Arial"/>
                      </a:endParaRPr>
                    </a:p>
                  </a:txBody>
                  <a:tcPr marL="68575" marR="68575" marT="0" marB="0">
                    <a:lnB w="38100" cap="flat" cmpd="sng">
                      <a:solidFill>
                        <a:srgbClr val="FFFFFF"/>
                      </a:solidFill>
                      <a:prstDash val="solid"/>
                      <a:round/>
                      <a:headEnd type="none" w="sm" len="sm"/>
                      <a:tailEnd type="none" w="sm" len="sm"/>
                    </a:lnB>
                  </a:tcPr>
                </a:tc>
                <a:tc hMerge="1">
                  <a:txBody>
                    <a:bodyPr/>
                    <a:lstStyle/>
                    <a:p>
                      <a:endParaRPr lang="en-US"/>
                    </a:p>
                  </a:txBody>
                  <a:tcPr/>
                </a:tc>
                <a:tc hMerge="1">
                  <a:txBody>
                    <a:bodyPr/>
                    <a:lstStyle/>
                    <a:p>
                      <a:endParaRPr lang="en-US"/>
                    </a:p>
                  </a:txBody>
                  <a:tcPr/>
                </a:tc>
                <a:tc gridSpan="4">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Pathway 3</a:t>
                      </a:r>
                      <a:endParaRPr sz="1600" u="none" strike="noStrike" cap="none">
                        <a:solidFill>
                          <a:schemeClr val="dk1"/>
                        </a:solidFill>
                      </a:endParaRPr>
                    </a:p>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Formal Curriculum</a:t>
                      </a:r>
                      <a:endParaRPr sz="1600" u="none" strike="noStrike" cap="none">
                        <a:solidFill>
                          <a:schemeClr val="dk1"/>
                        </a:solidFill>
                        <a:latin typeface="Arial"/>
                        <a:ea typeface="Arial"/>
                        <a:cs typeface="Arial"/>
                        <a:sym typeface="Arial"/>
                      </a:endParaRPr>
                    </a:p>
                  </a:txBody>
                  <a:tcPr marL="68575" marR="68575" marT="0" marB="0">
                    <a:lnB w="38100" cap="flat" cmpd="sng">
                      <a:solidFill>
                        <a:srgbClr val="FFFFFF"/>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9250">
                <a:tc vMerge="1">
                  <a:txBody>
                    <a:bodyPr/>
                    <a:lstStyle/>
                    <a:p>
                      <a:endParaRPr lang="en-US"/>
                    </a:p>
                  </a:txBody>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KS2</a:t>
                      </a:r>
                      <a:endParaRPr sz="1600" u="none" strike="noStrike" cap="none">
                        <a:solidFill>
                          <a:schemeClr val="dk1"/>
                        </a:solidFill>
                        <a:latin typeface="Arial"/>
                        <a:ea typeface="Arial"/>
                        <a:cs typeface="Arial"/>
                        <a:sym typeface="Arial"/>
                      </a:endParaRPr>
                    </a:p>
                  </a:txBody>
                  <a:tcPr marL="68575" marR="68575" marT="0" marB="0">
                    <a:lnL w="381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KS3</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KS4</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KS5</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KS3</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KS4</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KS5</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KS2</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KS3</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KS4</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KS5</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1"/>
                  </a:ext>
                </a:extLst>
              </a:tr>
              <a:tr h="560725">
                <a:tc>
                  <a:txBody>
                    <a:bodyPr/>
                    <a:lstStyle/>
                    <a:p>
                      <a:pPr marL="0" marR="0" lvl="0" indent="0" algn="just" rtl="0">
                        <a:lnSpc>
                          <a:spcPct val="115000"/>
                        </a:lnSpc>
                        <a:spcBef>
                          <a:spcPts val="0"/>
                        </a:spcBef>
                        <a:spcAft>
                          <a:spcPts val="0"/>
                        </a:spcAft>
                        <a:buClr>
                          <a:srgbClr val="000000"/>
                        </a:buClr>
                        <a:buSzPts val="1400"/>
                        <a:buFont typeface="Arial"/>
                        <a:buNone/>
                      </a:pPr>
                      <a:r>
                        <a:rPr lang="en-GB" sz="1400" u="none" strike="noStrike" cap="none">
                          <a:solidFill>
                            <a:schemeClr val="dk1"/>
                          </a:solidFill>
                        </a:rPr>
                        <a:t>EHCP – Outcomes </a:t>
                      </a:r>
                      <a:endParaRPr sz="14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2"/>
                  </a:ext>
                </a:extLst>
              </a:tr>
              <a:tr h="560725">
                <a:tc>
                  <a:txBody>
                    <a:bodyPr/>
                    <a:lstStyle/>
                    <a:p>
                      <a:pPr marL="0" marR="0" lvl="0" indent="0" algn="just" rtl="0">
                        <a:lnSpc>
                          <a:spcPct val="115000"/>
                        </a:lnSpc>
                        <a:spcBef>
                          <a:spcPts val="0"/>
                        </a:spcBef>
                        <a:spcAft>
                          <a:spcPts val="0"/>
                        </a:spcAft>
                        <a:buClr>
                          <a:srgbClr val="000000"/>
                        </a:buClr>
                        <a:buSzPts val="1400"/>
                        <a:buFont typeface="Arial"/>
                        <a:buNone/>
                      </a:pPr>
                      <a:r>
                        <a:rPr lang="en-GB" sz="1400" u="none" strike="noStrike" cap="none">
                          <a:solidFill>
                            <a:schemeClr val="dk1"/>
                          </a:solidFill>
                        </a:rPr>
                        <a:t>Pield Heath Baseline </a:t>
                      </a:r>
                      <a:endParaRPr sz="14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3"/>
                  </a:ext>
                </a:extLst>
              </a:tr>
              <a:tr h="560725">
                <a:tc>
                  <a:txBody>
                    <a:bodyPr/>
                    <a:lstStyle/>
                    <a:p>
                      <a:pPr marL="0" marR="0" lvl="0" indent="0" algn="just" rtl="0">
                        <a:lnSpc>
                          <a:spcPct val="115000"/>
                        </a:lnSpc>
                        <a:spcBef>
                          <a:spcPts val="0"/>
                        </a:spcBef>
                        <a:spcAft>
                          <a:spcPts val="0"/>
                        </a:spcAft>
                        <a:buClr>
                          <a:srgbClr val="000000"/>
                        </a:buClr>
                        <a:buSzPts val="1400"/>
                        <a:buFont typeface="Arial"/>
                        <a:buNone/>
                      </a:pPr>
                      <a:r>
                        <a:rPr lang="en-GB" sz="1400" u="none" strike="noStrike" cap="none">
                          <a:solidFill>
                            <a:schemeClr val="dk1"/>
                          </a:solidFill>
                          <a:latin typeface="Arial"/>
                          <a:ea typeface="Arial"/>
                          <a:cs typeface="Arial"/>
                          <a:sym typeface="Arial"/>
                        </a:rPr>
                        <a:t>Thrive Approach </a:t>
                      </a:r>
                      <a:endParaRPr sz="14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 </a:t>
                      </a:r>
                      <a:r>
                        <a:rPr lang="en-GB" sz="1600" u="none" strike="noStrike" cap="none"/>
                        <a:t>✓</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l"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extLst>
                  <a:ext uri="{0D108BD9-81ED-4DB2-BD59-A6C34878D82A}">
                    <a16:rowId xmlns:a16="http://schemas.microsoft.com/office/drawing/2014/main" val="10004"/>
                  </a:ext>
                </a:extLst>
              </a:tr>
              <a:tr h="525375">
                <a:tc>
                  <a:txBody>
                    <a:bodyPr/>
                    <a:lstStyle/>
                    <a:p>
                      <a:pPr marL="0" marR="0" lvl="0" indent="0" algn="just" rtl="0">
                        <a:lnSpc>
                          <a:spcPct val="115000"/>
                        </a:lnSpc>
                        <a:spcBef>
                          <a:spcPts val="0"/>
                        </a:spcBef>
                        <a:spcAft>
                          <a:spcPts val="0"/>
                        </a:spcAft>
                        <a:buClr>
                          <a:schemeClr val="dk1"/>
                        </a:buClr>
                        <a:buSzPts val="1400"/>
                        <a:buFont typeface="Arial"/>
                        <a:buNone/>
                      </a:pPr>
                      <a:r>
                        <a:rPr lang="en-GB" sz="1400" u="none" strike="noStrike" cap="none">
                          <a:solidFill>
                            <a:schemeClr val="dk1"/>
                          </a:solidFill>
                          <a:latin typeface="Arial"/>
                          <a:ea typeface="Arial"/>
                          <a:cs typeface="Arial"/>
                          <a:sym typeface="Arial"/>
                        </a:rPr>
                        <a:t>Engagement for Learning </a:t>
                      </a:r>
                      <a:endParaRPr sz="14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 </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 </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 </a:t>
                      </a: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endParaRPr sz="1600" u="none" strike="noStrike" cap="none">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extLst>
                  <a:ext uri="{0D108BD9-81ED-4DB2-BD59-A6C34878D82A}">
                    <a16:rowId xmlns:a16="http://schemas.microsoft.com/office/drawing/2014/main" val="10005"/>
                  </a:ext>
                </a:extLst>
              </a:tr>
              <a:tr h="560725">
                <a:tc>
                  <a:txBody>
                    <a:bodyPr/>
                    <a:lstStyle/>
                    <a:p>
                      <a:pPr marL="0" marR="0" lvl="0" indent="0" algn="just" rtl="0">
                        <a:lnSpc>
                          <a:spcPct val="115000"/>
                        </a:lnSpc>
                        <a:spcBef>
                          <a:spcPts val="0"/>
                        </a:spcBef>
                        <a:spcAft>
                          <a:spcPts val="0"/>
                        </a:spcAft>
                        <a:buClr>
                          <a:srgbClr val="000000"/>
                        </a:buClr>
                        <a:buSzPts val="1400"/>
                        <a:buFont typeface="Arial"/>
                        <a:buNone/>
                      </a:pPr>
                      <a:r>
                        <a:rPr lang="en-GB" sz="1400" u="none" strike="noStrike" cap="none">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Accreditation</a:t>
                      </a:r>
                      <a:endParaRPr sz="14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 </a:t>
                      </a:r>
                      <a:r>
                        <a:rPr lang="en-GB" sz="1600" u="none" strike="noStrike" cap="none"/>
                        <a:t>✓</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a:t>Year 9s</a:t>
                      </a: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solidFill>
                            <a:schemeClr val="dk1"/>
                          </a:solidFill>
                        </a:rPr>
                        <a:t> </a:t>
                      </a:r>
                      <a:r>
                        <a:rPr lang="en-GB" sz="1600" u="none" strike="noStrike" cap="none"/>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000000"/>
                        </a:buClr>
                        <a:buSzPts val="1600"/>
                        <a:buFont typeface="Arial"/>
                        <a:buNone/>
                      </a:pPr>
                      <a:r>
                        <a:rPr lang="en-GB" sz="1600" u="none" strike="noStrike" cap="none"/>
                        <a:t>✓</a:t>
                      </a:r>
                      <a:r>
                        <a:rPr lang="en-GB" sz="1600" u="none" strike="noStrike" cap="none">
                          <a:solidFill>
                            <a:schemeClr val="dk1"/>
                          </a:solidFill>
                        </a:rPr>
                        <a:t> </a:t>
                      </a:r>
                      <a:endParaRPr sz="1600" u="none" strike="noStrike" cap="none">
                        <a:solidFill>
                          <a:schemeClr val="dk1"/>
                        </a:solidFill>
                        <a:latin typeface="Arial"/>
                        <a:ea typeface="Arial"/>
                        <a:cs typeface="Arial"/>
                        <a:sym typeface="Aria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6"/>
                  </a:ext>
                </a:extLst>
              </a:tr>
              <a:tr h="625800">
                <a:tc>
                  <a:txBody>
                    <a:bodyPr/>
                    <a:lstStyle/>
                    <a:p>
                      <a:pPr marL="0" marR="0" lvl="0" indent="0" algn="just" rtl="0">
                        <a:lnSpc>
                          <a:spcPct val="115000"/>
                        </a:lnSpc>
                        <a:spcBef>
                          <a:spcPts val="0"/>
                        </a:spcBef>
                        <a:spcAft>
                          <a:spcPts val="0"/>
                        </a:spcAft>
                        <a:buClr>
                          <a:srgbClr val="000000"/>
                        </a:buClr>
                        <a:buSzPts val="1400"/>
                        <a:buFont typeface="Arial"/>
                        <a:buNone/>
                      </a:pPr>
                      <a:r>
                        <a:rPr lang="en-GB" sz="1400" u="none" strike="noStrike" cap="none">
                          <a:solidFill>
                            <a:schemeClr val="dk1"/>
                          </a:solidFill>
                          <a:latin typeface="Arial"/>
                          <a:ea typeface="Arial"/>
                          <a:cs typeface="Arial"/>
                          <a:sym typeface="Arial"/>
                        </a:rPr>
                        <a:t>Functional Reading Scheme </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u="none" strike="noStrike" cap="none"/>
                        <a:t>✓</a:t>
                      </a:r>
                      <a:endParaRPr sz="1600" u="none" strike="noStrike" cap="none"/>
                    </a:p>
                    <a:p>
                      <a:pPr marL="0" marR="0" lvl="0" indent="0" algn="ctr" rtl="0">
                        <a:lnSpc>
                          <a:spcPct val="115000"/>
                        </a:lnSpc>
                        <a:spcBef>
                          <a:spcPts val="0"/>
                        </a:spcBef>
                        <a:spcAft>
                          <a:spcPts val="0"/>
                        </a:spcAft>
                        <a:buClr>
                          <a:srgbClr val="000000"/>
                        </a:buClr>
                        <a:buSzPts val="1600"/>
                        <a:buFont typeface="Arial"/>
                        <a:buNone/>
                      </a:pPr>
                      <a:endParaRPr sz="16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7"/>
                  </a:ext>
                </a:extLst>
              </a:tr>
              <a:tr h="528125">
                <a:tc>
                  <a:txBody>
                    <a:bodyPr/>
                    <a:lstStyle/>
                    <a:p>
                      <a:pPr marL="0" marR="0" lvl="0" indent="0" algn="just" rtl="0">
                        <a:lnSpc>
                          <a:spcPct val="115000"/>
                        </a:lnSpc>
                        <a:spcBef>
                          <a:spcPts val="0"/>
                        </a:spcBef>
                        <a:spcAft>
                          <a:spcPts val="0"/>
                        </a:spcAft>
                        <a:buClr>
                          <a:srgbClr val="000000"/>
                        </a:buClr>
                        <a:buSzPts val="1400"/>
                        <a:buFont typeface="Arial"/>
                        <a:buNone/>
                      </a:pPr>
                      <a:r>
                        <a:rPr lang="en-GB" sz="1400" u="none" strike="noStrike" cap="none">
                          <a:solidFill>
                            <a:schemeClr val="dk1"/>
                          </a:solidFill>
                        </a:rPr>
                        <a:t>Phonics </a:t>
                      </a:r>
                      <a:r>
                        <a:rPr lang="en-GB">
                          <a:solidFill>
                            <a:schemeClr val="dk1"/>
                          </a:solidFill>
                        </a:rPr>
                        <a:t>assessment</a:t>
                      </a:r>
                      <a:endParaRPr>
                        <a:solidFill>
                          <a:schemeClr val="dk1"/>
                        </a:solidFill>
                      </a:endParaRPr>
                    </a:p>
                    <a:p>
                      <a:pPr marL="457200" marR="0" lvl="0" indent="-285750" algn="just" rtl="0">
                        <a:lnSpc>
                          <a:spcPct val="115000"/>
                        </a:lnSpc>
                        <a:spcBef>
                          <a:spcPts val="0"/>
                        </a:spcBef>
                        <a:spcAft>
                          <a:spcPts val="0"/>
                        </a:spcAft>
                        <a:buClr>
                          <a:schemeClr val="dk1"/>
                        </a:buClr>
                        <a:buSzPts val="900"/>
                        <a:buChar char="●"/>
                      </a:pPr>
                      <a:r>
                        <a:rPr lang="en-GB" sz="900" i="1">
                          <a:solidFill>
                            <a:schemeClr val="dk1"/>
                          </a:solidFill>
                        </a:rPr>
                        <a:t>Letters and Sounds (phase 1) (L/S)</a:t>
                      </a:r>
                      <a:endParaRPr sz="900" i="1">
                        <a:solidFill>
                          <a:schemeClr val="dk1"/>
                        </a:solidFill>
                      </a:endParaRPr>
                    </a:p>
                    <a:p>
                      <a:pPr marL="457200" marR="0" lvl="0" indent="-285750" algn="just" rtl="0">
                        <a:lnSpc>
                          <a:spcPct val="115000"/>
                        </a:lnSpc>
                        <a:spcBef>
                          <a:spcPts val="0"/>
                        </a:spcBef>
                        <a:spcAft>
                          <a:spcPts val="0"/>
                        </a:spcAft>
                        <a:buClr>
                          <a:schemeClr val="dk1"/>
                        </a:buClr>
                        <a:buSzPts val="900"/>
                        <a:buChar char="●"/>
                      </a:pPr>
                      <a:r>
                        <a:rPr lang="en-GB" sz="900" i="1">
                          <a:solidFill>
                            <a:schemeClr val="dk1"/>
                          </a:solidFill>
                        </a:rPr>
                        <a:t>Read write Inc Fresh Start (RWI FS)</a:t>
                      </a:r>
                      <a:endParaRPr sz="900" i="1">
                        <a:solidFill>
                          <a:schemeClr val="dk1"/>
                        </a:solidFill>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GB"/>
                        <a:t>L/S</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GB"/>
                        <a:t>L/S</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GB"/>
                        <a:t>L/S</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GB"/>
                        <a:t>L/S</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a:t>L/S</a:t>
                      </a:r>
                      <a:endParaRPr sz="1600"/>
                    </a:p>
                    <a:p>
                      <a:pPr marL="0" marR="0" lvl="0" indent="0" algn="ctr" rtl="0">
                        <a:lnSpc>
                          <a:spcPct val="115000"/>
                        </a:lnSpc>
                        <a:spcBef>
                          <a:spcPts val="0"/>
                        </a:spcBef>
                        <a:spcAft>
                          <a:spcPts val="0"/>
                        </a:spcAft>
                        <a:buClr>
                          <a:schemeClr val="dk1"/>
                        </a:buClr>
                        <a:buSzPts val="1600"/>
                        <a:buFont typeface="Arial"/>
                        <a:buNone/>
                      </a:pPr>
                      <a:r>
                        <a:rPr lang="en-GB" sz="1600"/>
                        <a:t>RWI FS</a:t>
                      </a:r>
                      <a:endParaRPr sz="1600"/>
                    </a:p>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a:t>RWI FS</a:t>
                      </a:r>
                      <a:endParaRPr sz="1600" u="none" strike="noStrike" cap="none"/>
                    </a:p>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a:t>RWI</a:t>
                      </a:r>
                      <a:endParaRPr sz="1600" u="none" strike="noStrike" cap="none"/>
                    </a:p>
                    <a:p>
                      <a:pPr marL="0" marR="0" lvl="0" indent="0" algn="ctr" rtl="0">
                        <a:lnSpc>
                          <a:spcPct val="100000"/>
                        </a:lnSpc>
                        <a:spcBef>
                          <a:spcPts val="0"/>
                        </a:spcBef>
                        <a:spcAft>
                          <a:spcPts val="0"/>
                        </a:spcAft>
                        <a:buClr>
                          <a:srgbClr val="000000"/>
                        </a:buClr>
                        <a:buSzPts val="1400"/>
                        <a:buFont typeface="Arial"/>
                        <a:buNone/>
                      </a:pPr>
                      <a:r>
                        <a:rPr lang="en-GB"/>
                        <a:t>FS</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a:t>L/S</a:t>
                      </a:r>
                      <a:endParaRPr sz="1600"/>
                    </a:p>
                    <a:p>
                      <a:pPr marL="0" marR="0" lvl="0" indent="0" algn="ctr" rtl="0">
                        <a:lnSpc>
                          <a:spcPct val="115000"/>
                        </a:lnSpc>
                        <a:spcBef>
                          <a:spcPts val="0"/>
                        </a:spcBef>
                        <a:spcAft>
                          <a:spcPts val="0"/>
                        </a:spcAft>
                        <a:buClr>
                          <a:schemeClr val="dk1"/>
                        </a:buClr>
                        <a:buSzPts val="1600"/>
                        <a:buFont typeface="Arial"/>
                        <a:buNone/>
                      </a:pPr>
                      <a:r>
                        <a:rPr lang="en-GB" sz="1600"/>
                        <a:t>RWI FS</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a:t>RWI FS</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a:t>RWI</a:t>
                      </a:r>
                      <a:endParaRPr/>
                    </a:p>
                    <a:p>
                      <a:pPr marL="0" marR="0" lvl="0" indent="0" algn="ctr" rtl="0">
                        <a:lnSpc>
                          <a:spcPct val="115000"/>
                        </a:lnSpc>
                        <a:spcBef>
                          <a:spcPts val="0"/>
                        </a:spcBef>
                        <a:spcAft>
                          <a:spcPts val="0"/>
                        </a:spcAft>
                        <a:buClr>
                          <a:schemeClr val="dk1"/>
                        </a:buClr>
                        <a:buSzPts val="1600"/>
                        <a:buFont typeface="Arial"/>
                        <a:buNone/>
                      </a:pPr>
                      <a:r>
                        <a:rPr lang="en-GB"/>
                        <a:t>FS</a:t>
                      </a:r>
                      <a:endParaRPr/>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dk1"/>
                        </a:buClr>
                        <a:buSzPts val="1600"/>
                        <a:buFont typeface="Arial"/>
                        <a:buNone/>
                      </a:pPr>
                      <a:r>
                        <a:rPr lang="en-GB" sz="1600"/>
                        <a:t>RWI </a:t>
                      </a:r>
                      <a:r>
                        <a:rPr lang="en-GB" sz="1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FS</a:t>
                      </a:r>
                      <a:r>
                        <a:rPr lang="en-GB" sz="1600"/>
                        <a:t> </a:t>
                      </a:r>
                      <a:endParaRPr sz="1400" u="none" strike="noStrike" cap="none"/>
                    </a:p>
                  </a:txBody>
                  <a:tcPr marL="68575" marR="68575" marT="0" marB="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15"/>
          <p:cNvSpPr txBox="1">
            <a:spLocks noGrp="1"/>
          </p:cNvSpPr>
          <p:nvPr>
            <p:ph type="title"/>
          </p:nvPr>
        </p:nvSpPr>
        <p:spPr>
          <a:xfrm>
            <a:off x="0" y="0"/>
            <a:ext cx="9696450" cy="1038225"/>
          </a:xfrm>
          <a:prstGeom prst="rect">
            <a:avLst/>
          </a:prstGeom>
          <a:solidFill>
            <a:srgbClr val="F2DADA"/>
          </a:solidFill>
          <a:ln w="9525" cap="flat" cmpd="sng">
            <a:solidFill>
              <a:srgbClr val="CCC0D9"/>
            </a:solidFill>
            <a:prstDash val="solid"/>
            <a:round/>
            <a:headEnd type="none" w="sm" len="sm"/>
            <a:tailEnd type="none" w="sm" len="sm"/>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3600"/>
              <a:buFont typeface="Trebuchet MS"/>
              <a:buNone/>
            </a:pPr>
            <a:r>
              <a:rPr lang="en-GB">
                <a:solidFill>
                  <a:schemeClr val="dk1"/>
                </a:solidFill>
                <a:latin typeface="Arial"/>
                <a:ea typeface="Arial"/>
                <a:cs typeface="Arial"/>
                <a:sym typeface="Arial"/>
              </a:rPr>
              <a:t>Impact- Measure of success </a:t>
            </a:r>
            <a:endParaRPr>
              <a:latin typeface="Arial"/>
              <a:ea typeface="Arial"/>
              <a:cs typeface="Arial"/>
              <a:sym typeface="Arial"/>
            </a:endParaRPr>
          </a:p>
        </p:txBody>
      </p:sp>
      <p:sp>
        <p:nvSpPr>
          <p:cNvPr id="516" name="Google Shape;516;p15"/>
          <p:cNvSpPr txBox="1">
            <a:spLocks noGrp="1"/>
          </p:cNvSpPr>
          <p:nvPr>
            <p:ph type="body" idx="1"/>
          </p:nvPr>
        </p:nvSpPr>
        <p:spPr>
          <a:xfrm>
            <a:off x="677334" y="1172047"/>
            <a:ext cx="8596668" cy="559945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SzPts val="960"/>
              <a:buChar char="►"/>
            </a:pPr>
            <a:r>
              <a:rPr lang="en-GB" sz="1200"/>
              <a:t>Evaluating impact </a:t>
            </a:r>
            <a:endParaRPr/>
          </a:p>
          <a:p>
            <a:pPr marL="742950" lvl="1" indent="-285750" algn="l" rtl="0">
              <a:lnSpc>
                <a:spcPct val="100000"/>
              </a:lnSpc>
              <a:spcBef>
                <a:spcPts val="1000"/>
              </a:spcBef>
              <a:spcAft>
                <a:spcPts val="0"/>
              </a:spcAft>
              <a:buSzPts val="960"/>
              <a:buChar char="►"/>
            </a:pPr>
            <a:r>
              <a:rPr lang="en-GB" sz="1200"/>
              <a:t>Basket of indicators </a:t>
            </a:r>
            <a:endParaRPr/>
          </a:p>
          <a:p>
            <a:pPr marL="742950" lvl="1" indent="-285750" algn="l" rtl="0">
              <a:lnSpc>
                <a:spcPct val="100000"/>
              </a:lnSpc>
              <a:spcBef>
                <a:spcPts val="1000"/>
              </a:spcBef>
              <a:spcAft>
                <a:spcPts val="0"/>
              </a:spcAft>
              <a:buSzPts val="960"/>
              <a:buChar char="►"/>
            </a:pPr>
            <a:r>
              <a:rPr lang="en-GB" sz="1200"/>
              <a:t>Range of monitoring and quality assurance techniques</a:t>
            </a:r>
            <a:endParaRPr/>
          </a:p>
          <a:p>
            <a:pPr marL="1028700" lvl="2" indent="-171450" algn="l" rtl="0">
              <a:lnSpc>
                <a:spcPct val="100000"/>
              </a:lnSpc>
              <a:spcBef>
                <a:spcPts val="1000"/>
              </a:spcBef>
              <a:spcAft>
                <a:spcPts val="0"/>
              </a:spcAft>
              <a:buSzPts val="960"/>
              <a:buFont typeface="Arial"/>
              <a:buChar char="•"/>
            </a:pPr>
            <a:r>
              <a:rPr lang="en-GB" sz="1200"/>
              <a:t>Learning walks</a:t>
            </a:r>
            <a:endParaRPr/>
          </a:p>
          <a:p>
            <a:pPr marL="1028700" lvl="2" indent="-171450" algn="l" rtl="0">
              <a:lnSpc>
                <a:spcPct val="100000"/>
              </a:lnSpc>
              <a:spcBef>
                <a:spcPts val="1000"/>
              </a:spcBef>
              <a:spcAft>
                <a:spcPts val="0"/>
              </a:spcAft>
              <a:buSzPts val="960"/>
              <a:buFont typeface="Arial"/>
              <a:buChar char="•"/>
            </a:pPr>
            <a:r>
              <a:rPr lang="en-GB" sz="1200"/>
              <a:t>Full observations</a:t>
            </a:r>
            <a:endParaRPr/>
          </a:p>
          <a:p>
            <a:pPr marL="1028700" lvl="2" indent="-171450" algn="l" rtl="0">
              <a:lnSpc>
                <a:spcPct val="100000"/>
              </a:lnSpc>
              <a:spcBef>
                <a:spcPts val="1000"/>
              </a:spcBef>
              <a:spcAft>
                <a:spcPts val="0"/>
              </a:spcAft>
              <a:buSzPts val="960"/>
              <a:buFont typeface="Arial"/>
              <a:buChar char="•"/>
            </a:pPr>
            <a:r>
              <a:rPr lang="en-GB" sz="1200"/>
              <a:t>Scrutiny of work/planning</a:t>
            </a:r>
            <a:endParaRPr/>
          </a:p>
          <a:p>
            <a:pPr marL="742950" lvl="1" indent="-285750" algn="l" rtl="0">
              <a:lnSpc>
                <a:spcPct val="100000"/>
              </a:lnSpc>
              <a:spcBef>
                <a:spcPts val="1000"/>
              </a:spcBef>
              <a:spcAft>
                <a:spcPts val="0"/>
              </a:spcAft>
              <a:buSzPts val="960"/>
              <a:buChar char="►"/>
            </a:pPr>
            <a:r>
              <a:rPr lang="en-GB" sz="1200"/>
              <a:t>Critical friends</a:t>
            </a:r>
            <a:endParaRPr/>
          </a:p>
          <a:p>
            <a:pPr marL="1143000" lvl="2" indent="-228600" algn="l" rtl="0">
              <a:lnSpc>
                <a:spcPct val="100000"/>
              </a:lnSpc>
              <a:spcBef>
                <a:spcPts val="1000"/>
              </a:spcBef>
              <a:spcAft>
                <a:spcPts val="0"/>
              </a:spcAft>
              <a:buSzPts val="960"/>
              <a:buFont typeface="Arial"/>
              <a:buChar char="•"/>
            </a:pPr>
            <a:r>
              <a:rPr lang="en-GB" sz="1200"/>
              <a:t>Challenge Partners</a:t>
            </a:r>
            <a:endParaRPr/>
          </a:p>
          <a:p>
            <a:pPr marL="1143000" lvl="2" indent="-228600" algn="l" rtl="0">
              <a:lnSpc>
                <a:spcPct val="100000"/>
              </a:lnSpc>
              <a:spcBef>
                <a:spcPts val="1000"/>
              </a:spcBef>
              <a:spcAft>
                <a:spcPts val="0"/>
              </a:spcAft>
              <a:buSzPts val="960"/>
              <a:buFont typeface="Arial"/>
              <a:buChar char="•"/>
            </a:pPr>
            <a:r>
              <a:rPr lang="en-GB" sz="1200"/>
              <a:t>Achievement for all</a:t>
            </a:r>
            <a:endParaRPr/>
          </a:p>
          <a:p>
            <a:pPr marL="742950" lvl="1" indent="-285750" algn="l" rtl="0">
              <a:lnSpc>
                <a:spcPct val="100000"/>
              </a:lnSpc>
              <a:spcBef>
                <a:spcPts val="1000"/>
              </a:spcBef>
              <a:spcAft>
                <a:spcPts val="0"/>
              </a:spcAft>
              <a:buSzPts val="960"/>
              <a:buChar char="►"/>
            </a:pPr>
            <a:r>
              <a:rPr lang="en-GB" sz="1200"/>
              <a:t>Stakeholders </a:t>
            </a:r>
            <a:endParaRPr/>
          </a:p>
          <a:p>
            <a:pPr marL="971550" lvl="2" indent="-171448" algn="l" rtl="0">
              <a:lnSpc>
                <a:spcPct val="100000"/>
              </a:lnSpc>
              <a:spcBef>
                <a:spcPts val="1000"/>
              </a:spcBef>
              <a:spcAft>
                <a:spcPts val="0"/>
              </a:spcAft>
              <a:buSzPts val="960"/>
              <a:buFont typeface="Arial"/>
              <a:buChar char="•"/>
            </a:pPr>
            <a:r>
              <a:rPr lang="en-GB" sz="1200"/>
              <a:t>Topic evaluations</a:t>
            </a:r>
            <a:endParaRPr/>
          </a:p>
          <a:p>
            <a:pPr marL="971550" lvl="2" indent="-171448" algn="l" rtl="0">
              <a:lnSpc>
                <a:spcPct val="100000"/>
              </a:lnSpc>
              <a:spcBef>
                <a:spcPts val="1000"/>
              </a:spcBef>
              <a:spcAft>
                <a:spcPts val="0"/>
              </a:spcAft>
              <a:buSzPts val="960"/>
              <a:buFont typeface="Arial"/>
              <a:buChar char="•"/>
            </a:pPr>
            <a:r>
              <a:rPr lang="en-GB" sz="1200"/>
              <a:t>Student Voice </a:t>
            </a:r>
            <a:endParaRPr/>
          </a:p>
          <a:p>
            <a:pPr marL="971550" lvl="2" indent="-171448" algn="l" rtl="0">
              <a:lnSpc>
                <a:spcPct val="100000"/>
              </a:lnSpc>
              <a:spcBef>
                <a:spcPts val="1000"/>
              </a:spcBef>
              <a:spcAft>
                <a:spcPts val="0"/>
              </a:spcAft>
              <a:buSzPts val="960"/>
              <a:buFont typeface="Arial"/>
              <a:buChar char="•"/>
            </a:pPr>
            <a:r>
              <a:rPr lang="en-GB" sz="1200"/>
              <a:t>Staff questionnaires</a:t>
            </a:r>
            <a:endParaRPr/>
          </a:p>
          <a:p>
            <a:pPr marL="971550" lvl="2" indent="-171448" algn="l" rtl="0">
              <a:lnSpc>
                <a:spcPct val="100000"/>
              </a:lnSpc>
              <a:spcBef>
                <a:spcPts val="1000"/>
              </a:spcBef>
              <a:spcAft>
                <a:spcPts val="0"/>
              </a:spcAft>
              <a:buSzPts val="960"/>
              <a:buFont typeface="Arial"/>
              <a:buChar char="•"/>
            </a:pPr>
            <a:r>
              <a:rPr lang="en-GB" sz="1200"/>
              <a:t>Governors (monitoring visits)</a:t>
            </a:r>
            <a:endParaRPr/>
          </a:p>
          <a:p>
            <a:pPr marL="971550" lvl="2" indent="-171448" algn="l" rtl="0">
              <a:lnSpc>
                <a:spcPct val="100000"/>
              </a:lnSpc>
              <a:spcBef>
                <a:spcPts val="1000"/>
              </a:spcBef>
              <a:spcAft>
                <a:spcPts val="0"/>
              </a:spcAft>
              <a:buSzPts val="960"/>
              <a:buFont typeface="Arial"/>
              <a:buChar char="•"/>
            </a:pPr>
            <a:r>
              <a:rPr lang="en-GB" sz="1200"/>
              <a:t>Local authorities </a:t>
            </a:r>
            <a:endParaRPr/>
          </a:p>
          <a:p>
            <a:pPr marL="971550" lvl="2" indent="-171448" algn="l" rtl="0">
              <a:lnSpc>
                <a:spcPct val="100000"/>
              </a:lnSpc>
              <a:spcBef>
                <a:spcPts val="1000"/>
              </a:spcBef>
              <a:spcAft>
                <a:spcPts val="0"/>
              </a:spcAft>
              <a:buSzPts val="960"/>
              <a:buFont typeface="Arial"/>
              <a:buChar char="•"/>
            </a:pPr>
            <a:r>
              <a:rPr lang="en-GB" sz="1200"/>
              <a:t>Parents – </a:t>
            </a:r>
            <a:endParaRPr/>
          </a:p>
          <a:p>
            <a:pPr marL="1428750" lvl="3" indent="-171450" algn="l" rtl="0">
              <a:lnSpc>
                <a:spcPct val="100000"/>
              </a:lnSpc>
              <a:spcBef>
                <a:spcPts val="1000"/>
              </a:spcBef>
              <a:spcAft>
                <a:spcPts val="0"/>
              </a:spcAft>
              <a:buSzPts val="960"/>
              <a:buFont typeface="Arial"/>
              <a:buChar char="•"/>
            </a:pPr>
            <a:r>
              <a:rPr lang="en-GB"/>
              <a:t>Annual review process </a:t>
            </a:r>
            <a:endParaRPr/>
          </a:p>
          <a:p>
            <a:pPr marL="1428750" lvl="3" indent="-171450" algn="l" rtl="0">
              <a:lnSpc>
                <a:spcPct val="100000"/>
              </a:lnSpc>
              <a:spcBef>
                <a:spcPts val="1000"/>
              </a:spcBef>
              <a:spcAft>
                <a:spcPts val="0"/>
              </a:spcAft>
              <a:buSzPts val="960"/>
              <a:buFont typeface="Arial"/>
              <a:buChar char="•"/>
            </a:pPr>
            <a:r>
              <a:rPr lang="en-GB"/>
              <a:t>Curriculum surveys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
          <p:cNvSpPr txBox="1">
            <a:spLocks noGrp="1"/>
          </p:cNvSpPr>
          <p:nvPr>
            <p:ph type="title"/>
          </p:nvPr>
        </p:nvSpPr>
        <p:spPr>
          <a:xfrm>
            <a:off x="2238375" y="283556"/>
            <a:ext cx="5825952" cy="13208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accent1"/>
              </a:buClr>
              <a:buSzPts val="3600"/>
              <a:buFont typeface="Trebuchet MS"/>
              <a:buNone/>
            </a:pPr>
            <a:r>
              <a:rPr lang="en-GB">
                <a:latin typeface="Arial"/>
                <a:ea typeface="Arial"/>
                <a:cs typeface="Arial"/>
                <a:sym typeface="Arial"/>
              </a:rPr>
              <a:t>PHHS Curriculum</a:t>
            </a:r>
            <a:br>
              <a:rPr lang="en-GB">
                <a:latin typeface="Arial"/>
                <a:ea typeface="Arial"/>
                <a:cs typeface="Arial"/>
                <a:sym typeface="Arial"/>
              </a:rPr>
            </a:br>
            <a:endParaRPr>
              <a:latin typeface="Arial"/>
              <a:ea typeface="Arial"/>
              <a:cs typeface="Arial"/>
              <a:sym typeface="Arial"/>
            </a:endParaRPr>
          </a:p>
        </p:txBody>
      </p:sp>
      <p:sp>
        <p:nvSpPr>
          <p:cNvPr id="158" name="Google Shape;158;p2"/>
          <p:cNvSpPr txBox="1">
            <a:spLocks noGrp="1"/>
          </p:cNvSpPr>
          <p:nvPr>
            <p:ph type="body" idx="1"/>
          </p:nvPr>
        </p:nvSpPr>
        <p:spPr>
          <a:xfrm>
            <a:off x="1548229" y="1519880"/>
            <a:ext cx="7654752" cy="887881"/>
          </a:xfrm>
          <a:prstGeom prst="rect">
            <a:avLst/>
          </a:prstGeom>
          <a:solidFill>
            <a:srgbClr val="8CB3E3"/>
          </a:solid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SzPts val="1120"/>
              <a:buChar char="►"/>
            </a:pPr>
            <a:r>
              <a:rPr lang="en-GB" sz="1400">
                <a:latin typeface="Arial"/>
                <a:ea typeface="Arial"/>
                <a:cs typeface="Arial"/>
                <a:sym typeface="Arial"/>
              </a:rPr>
              <a:t>Intent: Preparing for learning beyond life through 6 areas of learning</a:t>
            </a:r>
            <a:endParaRPr sz="1400">
              <a:latin typeface="Arial"/>
              <a:ea typeface="Arial"/>
              <a:cs typeface="Arial"/>
              <a:sym typeface="Arial"/>
            </a:endParaRPr>
          </a:p>
          <a:p>
            <a:pPr marL="342900" lvl="0" indent="-342900" algn="l" rtl="0">
              <a:lnSpc>
                <a:spcPct val="100000"/>
              </a:lnSpc>
              <a:spcBef>
                <a:spcPts val="1000"/>
              </a:spcBef>
              <a:spcAft>
                <a:spcPts val="0"/>
              </a:spcAft>
              <a:buSzPts val="1120"/>
              <a:buChar char="►"/>
            </a:pPr>
            <a:r>
              <a:rPr lang="en-GB" sz="1400">
                <a:latin typeface="Arial"/>
                <a:ea typeface="Arial"/>
                <a:cs typeface="Arial"/>
                <a:sym typeface="Arial"/>
              </a:rPr>
              <a:t>Collective aims  </a:t>
            </a:r>
            <a:endParaRPr sz="1400">
              <a:latin typeface="Arial"/>
              <a:ea typeface="Arial"/>
              <a:cs typeface="Arial"/>
              <a:sym typeface="Arial"/>
            </a:endParaRPr>
          </a:p>
        </p:txBody>
      </p:sp>
      <p:sp>
        <p:nvSpPr>
          <p:cNvPr id="159" name="Google Shape;159;p2"/>
          <p:cNvSpPr txBox="1"/>
          <p:nvPr/>
        </p:nvSpPr>
        <p:spPr>
          <a:xfrm>
            <a:off x="1548229" y="2782433"/>
            <a:ext cx="7654752" cy="1822622"/>
          </a:xfrm>
          <a:prstGeom prst="rect">
            <a:avLst/>
          </a:prstGeom>
          <a:solidFill>
            <a:srgbClr val="DAE5F1"/>
          </a:solidFill>
          <a:ln>
            <a:noFill/>
          </a:ln>
        </p:spPr>
        <p:txBody>
          <a:bodyPr spcFirstLastPara="1" wrap="square" lIns="91425" tIns="45700" rIns="91425" bIns="45700" anchor="t" anchorCtr="0">
            <a:normAutofit/>
          </a:bodyPr>
          <a:lstStyle/>
          <a:p>
            <a:pPr marL="342900" marR="0" lvl="0" indent="-342900" algn="l" rtl="0">
              <a:lnSpc>
                <a:spcPct val="100000"/>
              </a:lnSpc>
              <a:spcBef>
                <a:spcPts val="0"/>
              </a:spcBef>
              <a:spcAft>
                <a:spcPts val="0"/>
              </a:spcAft>
              <a:buClr>
                <a:schemeClr val="accent1"/>
              </a:buClr>
              <a:buSzPts val="1120"/>
              <a:buFont typeface="Noto Sans Symbols"/>
              <a:buChar char="►"/>
            </a:pPr>
            <a:r>
              <a:rPr lang="en-GB" sz="1400" b="0" i="0" u="none" strike="noStrike" cap="none">
                <a:solidFill>
                  <a:srgbClr val="3F3F3F"/>
                </a:solidFill>
                <a:latin typeface="Arial"/>
                <a:ea typeface="Arial"/>
                <a:cs typeface="Arial"/>
                <a:sym typeface="Arial"/>
              </a:rPr>
              <a:t>Implementation</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1120"/>
              <a:buFont typeface="Noto Sans Symbols"/>
              <a:buChar char="►"/>
            </a:pPr>
            <a:r>
              <a:rPr lang="en-GB" sz="1400" b="0" i="0" u="none" strike="noStrike" cap="none">
                <a:solidFill>
                  <a:srgbClr val="3F3F3F"/>
                </a:solidFill>
                <a:latin typeface="Arial"/>
                <a:ea typeface="Arial"/>
                <a:cs typeface="Arial"/>
                <a:sym typeface="Arial"/>
              </a:rPr>
              <a:t>Approach to learning</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1120"/>
              <a:buFont typeface="Noto Sans Symbols"/>
              <a:buChar char="►"/>
            </a:pPr>
            <a:r>
              <a:rPr lang="en-GB" sz="1400" b="0" i="0" u="none" strike="noStrike" cap="none">
                <a:solidFill>
                  <a:srgbClr val="3F3F3F"/>
                </a:solidFill>
                <a:latin typeface="Arial"/>
                <a:ea typeface="Arial"/>
                <a:cs typeface="Arial"/>
                <a:sym typeface="Arial"/>
              </a:rPr>
              <a:t>Structure </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1120"/>
              <a:buFont typeface="Noto Sans Symbols"/>
              <a:buChar char="►"/>
            </a:pPr>
            <a:r>
              <a:rPr lang="en-GB" sz="1400" b="0" i="0" u="none" strike="noStrike" cap="none">
                <a:solidFill>
                  <a:srgbClr val="3F3F3F"/>
                </a:solidFill>
                <a:latin typeface="Arial"/>
                <a:ea typeface="Arial"/>
                <a:cs typeface="Arial"/>
                <a:sym typeface="Arial"/>
              </a:rPr>
              <a:t>Organisation </a:t>
            </a:r>
            <a:endParaRPr sz="1400" b="0" i="0" u="none" strike="noStrike" cap="none">
              <a:solidFill>
                <a:srgbClr val="000000"/>
              </a:solidFill>
              <a:latin typeface="Arial"/>
              <a:ea typeface="Arial"/>
              <a:cs typeface="Arial"/>
              <a:sym typeface="Arial"/>
            </a:endParaRPr>
          </a:p>
          <a:p>
            <a:pPr marL="742950" marR="0" lvl="1" indent="-285750" algn="l" rtl="0">
              <a:lnSpc>
                <a:spcPct val="100000"/>
              </a:lnSpc>
              <a:spcBef>
                <a:spcPts val="1000"/>
              </a:spcBef>
              <a:spcAft>
                <a:spcPts val="0"/>
              </a:spcAft>
              <a:buClr>
                <a:schemeClr val="accent1"/>
              </a:buClr>
              <a:buSzPts val="1120"/>
              <a:buFont typeface="Noto Sans Symbols"/>
              <a:buChar char="►"/>
            </a:pPr>
            <a:r>
              <a:rPr lang="en-GB" sz="1400" b="0" i="0" u="none" strike="noStrike" cap="none">
                <a:solidFill>
                  <a:srgbClr val="3F3F3F"/>
                </a:solidFill>
                <a:latin typeface="Arial"/>
                <a:ea typeface="Arial"/>
                <a:cs typeface="Arial"/>
                <a:sym typeface="Arial"/>
              </a:rPr>
              <a:t>Areas of learning</a:t>
            </a:r>
            <a:endParaRPr sz="1400" b="0" i="0" u="none" strike="noStrike" cap="none">
              <a:solidFill>
                <a:srgbClr val="000000"/>
              </a:solidFill>
              <a:latin typeface="Arial"/>
              <a:ea typeface="Arial"/>
              <a:cs typeface="Arial"/>
              <a:sym typeface="Arial"/>
            </a:endParaRPr>
          </a:p>
          <a:p>
            <a:pPr marL="457200" marR="0" lvl="1" indent="0" algn="l" rtl="0">
              <a:lnSpc>
                <a:spcPct val="100000"/>
              </a:lnSpc>
              <a:spcBef>
                <a:spcPts val="1000"/>
              </a:spcBef>
              <a:spcAft>
                <a:spcPts val="0"/>
              </a:spcAft>
              <a:buClr>
                <a:schemeClr val="accent1"/>
              </a:buClr>
              <a:buSzPts val="1120"/>
              <a:buFont typeface="Noto Sans Symbols"/>
              <a:buNone/>
            </a:pPr>
            <a:endParaRPr sz="1400" b="0" i="0" u="none" strike="noStrike" cap="none">
              <a:solidFill>
                <a:srgbClr val="3F3F3F"/>
              </a:solidFill>
              <a:latin typeface="Arial"/>
              <a:ea typeface="Arial"/>
              <a:cs typeface="Arial"/>
              <a:sym typeface="Arial"/>
            </a:endParaRPr>
          </a:p>
        </p:txBody>
      </p:sp>
      <p:sp>
        <p:nvSpPr>
          <p:cNvPr id="160" name="Google Shape;160;p2"/>
          <p:cNvSpPr txBox="1"/>
          <p:nvPr/>
        </p:nvSpPr>
        <p:spPr>
          <a:xfrm>
            <a:off x="1548229" y="5144679"/>
            <a:ext cx="7654752" cy="1279395"/>
          </a:xfrm>
          <a:prstGeom prst="rect">
            <a:avLst/>
          </a:prstGeom>
          <a:solidFill>
            <a:srgbClr val="E5B8B7"/>
          </a:solidFill>
          <a:ln>
            <a:noFill/>
          </a:ln>
        </p:spPr>
        <p:txBody>
          <a:bodyPr spcFirstLastPara="1" wrap="square" lIns="91425" tIns="45700" rIns="91425" bIns="45700" anchor="t" anchorCtr="0">
            <a:normAutofit/>
          </a:bodyPr>
          <a:lstStyle/>
          <a:p>
            <a:pPr marL="342900" marR="0" lvl="0" indent="-342900" algn="l" rtl="0">
              <a:lnSpc>
                <a:spcPct val="100000"/>
              </a:lnSpc>
              <a:spcBef>
                <a:spcPts val="0"/>
              </a:spcBef>
              <a:spcAft>
                <a:spcPts val="0"/>
              </a:spcAft>
              <a:buClr>
                <a:schemeClr val="accent1"/>
              </a:buClr>
              <a:buSzPts val="1120"/>
              <a:buFont typeface="Noto Sans Symbols"/>
              <a:buChar char="►"/>
            </a:pPr>
            <a:r>
              <a:rPr lang="en-GB" sz="1400" b="0" i="0" u="none" strike="noStrike" cap="none">
                <a:solidFill>
                  <a:srgbClr val="3F3F3F"/>
                </a:solidFill>
                <a:latin typeface="Arial"/>
                <a:ea typeface="Arial"/>
                <a:cs typeface="Arial"/>
                <a:sym typeface="Arial"/>
              </a:rPr>
              <a:t>Impact</a:t>
            </a:r>
            <a:endParaRPr sz="1400" b="0" i="0" u="none" strike="noStrike" cap="none">
              <a:solidFill>
                <a:srgbClr val="000000"/>
              </a:solidFill>
              <a:latin typeface="Arial"/>
              <a:ea typeface="Arial"/>
              <a:cs typeface="Arial"/>
              <a:sym typeface="Arial"/>
            </a:endParaRPr>
          </a:p>
          <a:p>
            <a:pPr marL="742950" marR="0" lvl="1" indent="-285775" algn="l" rtl="0">
              <a:lnSpc>
                <a:spcPct val="100000"/>
              </a:lnSpc>
              <a:spcBef>
                <a:spcPts val="1000"/>
              </a:spcBef>
              <a:spcAft>
                <a:spcPts val="0"/>
              </a:spcAft>
              <a:buClr>
                <a:schemeClr val="accent1"/>
              </a:buClr>
              <a:buSzPts val="1120"/>
              <a:buFont typeface="Noto Sans Symbols"/>
              <a:buChar char="►"/>
            </a:pPr>
            <a:r>
              <a:rPr lang="en-GB" sz="1400" b="0" i="0" u="none" strike="noStrike" cap="none">
                <a:solidFill>
                  <a:srgbClr val="3F3F3F"/>
                </a:solidFill>
                <a:latin typeface="Arial"/>
                <a:ea typeface="Arial"/>
                <a:cs typeface="Arial"/>
                <a:sym typeface="Arial"/>
              </a:rPr>
              <a:t>Basket of indicators</a:t>
            </a:r>
            <a:endParaRPr sz="1400" b="0" i="0" u="none" strike="noStrike" cap="none">
              <a:solidFill>
                <a:srgbClr val="000000"/>
              </a:solidFill>
              <a:latin typeface="Arial"/>
              <a:ea typeface="Arial"/>
              <a:cs typeface="Arial"/>
              <a:sym typeface="Arial"/>
            </a:endParaRPr>
          </a:p>
          <a:p>
            <a:pPr marL="742950" marR="0" lvl="1" indent="-285775" algn="l" rtl="0">
              <a:lnSpc>
                <a:spcPct val="100000"/>
              </a:lnSpc>
              <a:spcBef>
                <a:spcPts val="1000"/>
              </a:spcBef>
              <a:spcAft>
                <a:spcPts val="0"/>
              </a:spcAft>
              <a:buClr>
                <a:schemeClr val="accent1"/>
              </a:buClr>
              <a:buSzPts val="1120"/>
              <a:buFont typeface="Noto Sans Symbols"/>
              <a:buChar char="►"/>
            </a:pPr>
            <a:r>
              <a:rPr lang="en-GB" sz="1400" b="0" i="0" u="none" strike="noStrike" cap="none">
                <a:solidFill>
                  <a:srgbClr val="3F3F3F"/>
                </a:solidFill>
                <a:latin typeface="Arial"/>
                <a:ea typeface="Arial"/>
                <a:cs typeface="Arial"/>
                <a:sym typeface="Arial"/>
              </a:rPr>
              <a:t>Measure of success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
          <p:cNvSpPr/>
          <p:nvPr/>
        </p:nvSpPr>
        <p:spPr>
          <a:xfrm>
            <a:off x="4134755" y="2327085"/>
            <a:ext cx="2307443" cy="2016224"/>
          </a:xfrm>
          <a:prstGeom prst="ellipse">
            <a:avLst/>
          </a:prstGeom>
          <a:solidFill>
            <a:srgbClr val="17365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en-GB" sz="2000" b="1" i="0" u="none" strike="noStrike" cap="none">
                <a:solidFill>
                  <a:schemeClr val="lt1"/>
                </a:solidFill>
                <a:latin typeface="Trebuchet MS"/>
                <a:ea typeface="Trebuchet MS"/>
                <a:cs typeface="Trebuchet MS"/>
                <a:sym typeface="Trebuchet MS"/>
              </a:rPr>
              <a:t>PREPARING FOR LIFE BEYOND SCHOOL </a:t>
            </a:r>
            <a:endParaRPr sz="1400" b="0" i="0" u="none" strike="noStrike" cap="none">
              <a:solidFill>
                <a:srgbClr val="000000"/>
              </a:solidFill>
              <a:latin typeface="Arial"/>
              <a:ea typeface="Arial"/>
              <a:cs typeface="Arial"/>
              <a:sym typeface="Arial"/>
            </a:endParaRPr>
          </a:p>
        </p:txBody>
      </p:sp>
      <p:sp>
        <p:nvSpPr>
          <p:cNvPr id="166" name="Google Shape;166;p3"/>
          <p:cNvSpPr/>
          <p:nvPr/>
        </p:nvSpPr>
        <p:spPr>
          <a:xfrm>
            <a:off x="688677" y="3919019"/>
            <a:ext cx="2589657" cy="1296144"/>
          </a:xfrm>
          <a:prstGeom prst="ellipse">
            <a:avLst/>
          </a:prstGeom>
          <a:solidFill>
            <a:srgbClr val="FFCC00"/>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1"/>
                </a:solidFill>
                <a:latin typeface="Arial"/>
                <a:ea typeface="Arial"/>
                <a:cs typeface="Arial"/>
                <a:sym typeface="Arial"/>
              </a:rPr>
              <a:t>Transition</a:t>
            </a:r>
            <a:r>
              <a:rPr lang="en-GB" sz="1800" b="1" i="0" u="none" strike="noStrike" cap="none">
                <a:solidFill>
                  <a:schemeClr val="dk1"/>
                </a:solidFill>
                <a:latin typeface="Trebuchet MS"/>
                <a:ea typeface="Trebuchet MS"/>
                <a:cs typeface="Trebuchet MS"/>
                <a:sym typeface="Trebuchet MS"/>
              </a:rPr>
              <a:t> </a:t>
            </a:r>
            <a:endParaRPr sz="1400" b="0" i="0" u="none" strike="noStrike" cap="none">
              <a:solidFill>
                <a:srgbClr val="000000"/>
              </a:solidFill>
              <a:latin typeface="Arial"/>
              <a:ea typeface="Arial"/>
              <a:cs typeface="Arial"/>
              <a:sym typeface="Arial"/>
            </a:endParaRPr>
          </a:p>
        </p:txBody>
      </p:sp>
      <p:sp>
        <p:nvSpPr>
          <p:cNvPr id="167" name="Google Shape;167;p3"/>
          <p:cNvSpPr/>
          <p:nvPr/>
        </p:nvSpPr>
        <p:spPr>
          <a:xfrm>
            <a:off x="7386556" y="3919019"/>
            <a:ext cx="2742567" cy="1378132"/>
          </a:xfrm>
          <a:prstGeom prst="ellipse">
            <a:avLst/>
          </a:prstGeom>
          <a:solidFill>
            <a:schemeClr val="accent6"/>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1"/>
                </a:solidFill>
                <a:latin typeface="Arial"/>
                <a:ea typeface="Arial"/>
                <a:cs typeface="Arial"/>
                <a:sym typeface="Arial"/>
              </a:rPr>
              <a:t>Independence </a:t>
            </a:r>
            <a:endParaRPr sz="1400" b="0" i="0" u="none" strike="noStrike" cap="none">
              <a:solidFill>
                <a:srgbClr val="000000"/>
              </a:solidFill>
              <a:latin typeface="Arial"/>
              <a:ea typeface="Arial"/>
              <a:cs typeface="Arial"/>
              <a:sym typeface="Arial"/>
            </a:endParaRPr>
          </a:p>
        </p:txBody>
      </p:sp>
      <p:sp>
        <p:nvSpPr>
          <p:cNvPr id="168" name="Google Shape;168;p3"/>
          <p:cNvSpPr/>
          <p:nvPr/>
        </p:nvSpPr>
        <p:spPr>
          <a:xfrm>
            <a:off x="631303" y="1507601"/>
            <a:ext cx="2683581" cy="1296144"/>
          </a:xfrm>
          <a:prstGeom prst="ellipse">
            <a:avLst/>
          </a:prstGeom>
          <a:solidFill>
            <a:srgbClr val="FF0000"/>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1"/>
                </a:solidFill>
                <a:latin typeface="Arial"/>
                <a:ea typeface="Arial"/>
                <a:cs typeface="Arial"/>
                <a:sym typeface="Arial"/>
              </a:rPr>
              <a:t>Relating and interacting</a:t>
            </a:r>
            <a:endParaRPr sz="1400" b="0" i="0" u="none" strike="noStrike" cap="none">
              <a:solidFill>
                <a:srgbClr val="000000"/>
              </a:solidFill>
              <a:latin typeface="Arial"/>
              <a:ea typeface="Arial"/>
              <a:cs typeface="Arial"/>
              <a:sym typeface="Arial"/>
            </a:endParaRPr>
          </a:p>
        </p:txBody>
      </p:sp>
      <p:sp>
        <p:nvSpPr>
          <p:cNvPr id="169" name="Google Shape;169;p3"/>
          <p:cNvSpPr/>
          <p:nvPr/>
        </p:nvSpPr>
        <p:spPr>
          <a:xfrm>
            <a:off x="7025791" y="1352789"/>
            <a:ext cx="2742572" cy="1378132"/>
          </a:xfrm>
          <a:prstGeom prst="ellipse">
            <a:avLst/>
          </a:prstGeom>
          <a:solidFill>
            <a:srgbClr val="5F497A"/>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1"/>
                </a:solidFill>
                <a:latin typeface="Arial"/>
                <a:ea typeface="Arial"/>
                <a:cs typeface="Arial"/>
                <a:sym typeface="Arial"/>
              </a:rPr>
              <a:t>Learning and understanding </a:t>
            </a:r>
            <a:endParaRPr sz="1800" b="1" i="0" u="none" strike="noStrike" cap="none">
              <a:solidFill>
                <a:schemeClr val="dk1"/>
              </a:solidFill>
              <a:latin typeface="Arial"/>
              <a:ea typeface="Arial"/>
              <a:cs typeface="Arial"/>
              <a:sym typeface="Arial"/>
            </a:endParaRPr>
          </a:p>
        </p:txBody>
      </p:sp>
      <p:sp>
        <p:nvSpPr>
          <p:cNvPr id="170" name="Google Shape;170;p3"/>
          <p:cNvSpPr/>
          <p:nvPr/>
        </p:nvSpPr>
        <p:spPr>
          <a:xfrm>
            <a:off x="4134755" y="5305140"/>
            <a:ext cx="2653767" cy="1378132"/>
          </a:xfrm>
          <a:prstGeom prst="ellipse">
            <a:avLst/>
          </a:prstGeom>
          <a:solidFill>
            <a:srgbClr val="538CD5"/>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a:solidFill>
                  <a:schemeClr val="dk1"/>
                </a:solidFill>
                <a:latin typeface="Arial"/>
                <a:ea typeface="Arial"/>
                <a:cs typeface="Arial"/>
                <a:sym typeface="Arial"/>
              </a:rPr>
              <a:t>Leisure and Well being </a:t>
            </a:r>
            <a:endParaRPr sz="1400" b="0" i="0" u="none" strike="noStrike" cap="none">
              <a:solidFill>
                <a:srgbClr val="000000"/>
              </a:solidFill>
              <a:latin typeface="Arial"/>
              <a:ea typeface="Arial"/>
              <a:cs typeface="Arial"/>
              <a:sym typeface="Arial"/>
            </a:endParaRPr>
          </a:p>
        </p:txBody>
      </p:sp>
      <p:sp>
        <p:nvSpPr>
          <p:cNvPr id="171" name="Google Shape;171;p3"/>
          <p:cNvSpPr/>
          <p:nvPr/>
        </p:nvSpPr>
        <p:spPr>
          <a:xfrm>
            <a:off x="3754090" y="232150"/>
            <a:ext cx="2604977" cy="1296144"/>
          </a:xfrm>
          <a:prstGeom prst="ellipse">
            <a:avLst/>
          </a:prstGeom>
          <a:solidFill>
            <a:srgbClr val="008000"/>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600" b="1" i="0" u="none" strike="noStrike" cap="none">
                <a:solidFill>
                  <a:schemeClr val="dk1"/>
                </a:solidFill>
                <a:latin typeface="Arial"/>
                <a:ea typeface="Arial"/>
                <a:cs typeface="Arial"/>
                <a:sym typeface="Arial"/>
              </a:rPr>
              <a:t>Communication </a:t>
            </a:r>
            <a:endParaRPr sz="1600" b="0" i="0" u="none" strike="noStrike" cap="none">
              <a:solidFill>
                <a:srgbClr val="000000"/>
              </a:solidFill>
              <a:latin typeface="Arial"/>
              <a:ea typeface="Arial"/>
              <a:cs typeface="Arial"/>
              <a:sym typeface="Arial"/>
            </a:endParaRPr>
          </a:p>
        </p:txBody>
      </p:sp>
      <p:cxnSp>
        <p:nvCxnSpPr>
          <p:cNvPr id="172" name="Google Shape;172;p3"/>
          <p:cNvCxnSpPr/>
          <p:nvPr/>
        </p:nvCxnSpPr>
        <p:spPr>
          <a:xfrm rot="10800000">
            <a:off x="3334037" y="2286477"/>
            <a:ext cx="1014521" cy="453430"/>
          </a:xfrm>
          <a:prstGeom prst="straightConnector1">
            <a:avLst/>
          </a:prstGeom>
          <a:noFill/>
          <a:ln w="38100" cap="flat" cmpd="sng">
            <a:solidFill>
              <a:schemeClr val="dk1"/>
            </a:solidFill>
            <a:prstDash val="dash"/>
            <a:round/>
            <a:headEnd type="none" w="sm" len="sm"/>
            <a:tailEnd type="none" w="sm" len="sm"/>
          </a:ln>
        </p:spPr>
      </p:cxnSp>
      <p:cxnSp>
        <p:nvCxnSpPr>
          <p:cNvPr id="173" name="Google Shape;173;p3"/>
          <p:cNvCxnSpPr/>
          <p:nvPr/>
        </p:nvCxnSpPr>
        <p:spPr>
          <a:xfrm rot="10800000">
            <a:off x="5138669" y="1585902"/>
            <a:ext cx="27542" cy="746856"/>
          </a:xfrm>
          <a:prstGeom prst="straightConnector1">
            <a:avLst/>
          </a:prstGeom>
          <a:noFill/>
          <a:ln w="38100" cap="flat" cmpd="sng">
            <a:solidFill>
              <a:schemeClr val="dk1"/>
            </a:solidFill>
            <a:prstDash val="dash"/>
            <a:round/>
            <a:headEnd type="none" w="sm" len="sm"/>
            <a:tailEnd type="none" w="sm" len="sm"/>
          </a:ln>
        </p:spPr>
      </p:cxnSp>
      <p:cxnSp>
        <p:nvCxnSpPr>
          <p:cNvPr id="174" name="Google Shape;174;p3"/>
          <p:cNvCxnSpPr/>
          <p:nvPr/>
        </p:nvCxnSpPr>
        <p:spPr>
          <a:xfrm rot="10800000">
            <a:off x="5332877" y="4341163"/>
            <a:ext cx="0" cy="874000"/>
          </a:xfrm>
          <a:prstGeom prst="straightConnector1">
            <a:avLst/>
          </a:prstGeom>
          <a:noFill/>
          <a:ln w="38100" cap="flat" cmpd="sng">
            <a:solidFill>
              <a:schemeClr val="dk1"/>
            </a:solidFill>
            <a:prstDash val="dash"/>
            <a:round/>
            <a:headEnd type="none" w="sm" len="sm"/>
            <a:tailEnd type="none" w="sm" len="sm"/>
          </a:ln>
        </p:spPr>
      </p:cxnSp>
      <p:cxnSp>
        <p:nvCxnSpPr>
          <p:cNvPr id="175" name="Google Shape;175;p3"/>
          <p:cNvCxnSpPr/>
          <p:nvPr/>
        </p:nvCxnSpPr>
        <p:spPr>
          <a:xfrm flipH="1">
            <a:off x="3278334" y="3806184"/>
            <a:ext cx="951513" cy="592768"/>
          </a:xfrm>
          <a:prstGeom prst="straightConnector1">
            <a:avLst/>
          </a:prstGeom>
          <a:noFill/>
          <a:ln w="38100" cap="flat" cmpd="sng">
            <a:solidFill>
              <a:schemeClr val="dk1"/>
            </a:solidFill>
            <a:prstDash val="dash"/>
            <a:round/>
            <a:headEnd type="none" w="sm" len="sm"/>
            <a:tailEnd type="none" w="sm" len="sm"/>
          </a:ln>
        </p:spPr>
      </p:cxnSp>
      <p:cxnSp>
        <p:nvCxnSpPr>
          <p:cNvPr id="176" name="Google Shape;176;p3"/>
          <p:cNvCxnSpPr/>
          <p:nvPr/>
        </p:nvCxnSpPr>
        <p:spPr>
          <a:xfrm>
            <a:off x="6353077" y="3762551"/>
            <a:ext cx="1033479" cy="578612"/>
          </a:xfrm>
          <a:prstGeom prst="straightConnector1">
            <a:avLst/>
          </a:prstGeom>
          <a:noFill/>
          <a:ln w="38100" cap="flat" cmpd="sng">
            <a:solidFill>
              <a:schemeClr val="dk1"/>
            </a:solidFill>
            <a:prstDash val="dash"/>
            <a:round/>
            <a:headEnd type="none" w="sm" len="sm"/>
            <a:tailEnd type="none" w="sm" len="sm"/>
          </a:ln>
        </p:spPr>
      </p:cxnSp>
      <p:cxnSp>
        <p:nvCxnSpPr>
          <p:cNvPr id="177" name="Google Shape;177;p3"/>
          <p:cNvCxnSpPr/>
          <p:nvPr/>
        </p:nvCxnSpPr>
        <p:spPr>
          <a:xfrm flipH="1">
            <a:off x="6271500" y="2286477"/>
            <a:ext cx="739161" cy="444444"/>
          </a:xfrm>
          <a:prstGeom prst="straightConnector1">
            <a:avLst/>
          </a:prstGeom>
          <a:noFill/>
          <a:ln w="38100" cap="flat" cmpd="sng">
            <a:solidFill>
              <a:schemeClr val="dk1"/>
            </a:solidFill>
            <a:prstDash val="dash"/>
            <a:round/>
            <a:headEnd type="none" w="sm" len="sm"/>
            <a:tailEnd type="none" w="sm" len="sm"/>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graphicFrame>
        <p:nvGraphicFramePr>
          <p:cNvPr id="182" name="Google Shape;182;p4"/>
          <p:cNvGraphicFramePr/>
          <p:nvPr/>
        </p:nvGraphicFramePr>
        <p:xfrm>
          <a:off x="457199" y="2"/>
          <a:ext cx="10439400" cy="6317215"/>
        </p:xfrm>
        <a:graphic>
          <a:graphicData uri="http://schemas.openxmlformats.org/drawingml/2006/table">
            <a:tbl>
              <a:tblPr firstRow="1" bandRow="1">
                <a:noFill/>
                <a:tableStyleId>{1ACCF514-C1C5-48EF-89B8-3F1C8D81209D}</a:tableStyleId>
              </a:tblPr>
              <a:tblGrid>
                <a:gridCol w="3688800">
                  <a:extLst>
                    <a:ext uri="{9D8B030D-6E8A-4147-A177-3AD203B41FA5}">
                      <a16:colId xmlns:a16="http://schemas.microsoft.com/office/drawing/2014/main" val="20000"/>
                    </a:ext>
                  </a:extLst>
                </a:gridCol>
                <a:gridCol w="3433950">
                  <a:extLst>
                    <a:ext uri="{9D8B030D-6E8A-4147-A177-3AD203B41FA5}">
                      <a16:colId xmlns:a16="http://schemas.microsoft.com/office/drawing/2014/main" val="20001"/>
                    </a:ext>
                  </a:extLst>
                </a:gridCol>
                <a:gridCol w="3316650">
                  <a:extLst>
                    <a:ext uri="{9D8B030D-6E8A-4147-A177-3AD203B41FA5}">
                      <a16:colId xmlns:a16="http://schemas.microsoft.com/office/drawing/2014/main" val="20002"/>
                    </a:ext>
                  </a:extLst>
                </a:gridCol>
              </a:tblGrid>
              <a:tr h="557775">
                <a:tc gridSpan="3">
                  <a:txBody>
                    <a:bodyPr/>
                    <a:lstStyle/>
                    <a:p>
                      <a:pPr marL="0" marR="0" lvl="0" indent="0" algn="ctr" rtl="0">
                        <a:lnSpc>
                          <a:spcPct val="100000"/>
                        </a:lnSpc>
                        <a:spcBef>
                          <a:spcPts val="0"/>
                        </a:spcBef>
                        <a:spcAft>
                          <a:spcPts val="0"/>
                        </a:spcAft>
                        <a:buClr>
                          <a:srgbClr val="000000"/>
                        </a:buClr>
                        <a:buSzPts val="2000"/>
                        <a:buFont typeface="Arial"/>
                        <a:buNone/>
                      </a:pPr>
                      <a:r>
                        <a:rPr lang="en-GB" sz="2000" b="1" u="none" strike="noStrike" cap="none">
                          <a:solidFill>
                            <a:schemeClr val="dk1"/>
                          </a:solidFill>
                          <a:latin typeface="Arial"/>
                          <a:ea typeface="Arial"/>
                          <a:cs typeface="Arial"/>
                          <a:sym typeface="Arial"/>
                        </a:rPr>
                        <a:t>Intent : Preparing for Life beyond School </a:t>
                      </a:r>
                      <a:endParaRPr sz="140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en-GB" sz="2000" b="1" u="none" strike="noStrike" cap="none">
                          <a:solidFill>
                            <a:schemeClr val="dk1"/>
                          </a:solidFill>
                          <a:latin typeface="Arial"/>
                          <a:ea typeface="Arial"/>
                          <a:cs typeface="Arial"/>
                          <a:sym typeface="Arial"/>
                        </a:rPr>
                        <a:t>Collective aims </a:t>
                      </a:r>
                      <a:endParaRPr sz="2000" u="none" strike="noStrike" cap="none">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8CB3E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24325">
                <a:tc>
                  <a:txBody>
                    <a:bodyPr/>
                    <a:lstStyle/>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76923C"/>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76923C"/>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1" u="none" strike="noStrike" cap="none">
                        <a:solidFill>
                          <a:srgbClr val="76923C"/>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rgbClr val="76923C"/>
                          </a:solidFill>
                          <a:latin typeface="Arial"/>
                          <a:ea typeface="Arial"/>
                          <a:cs typeface="Arial"/>
                          <a:sym typeface="Arial"/>
                        </a:rPr>
                        <a:t>COMMUNICATION </a:t>
                      </a:r>
                      <a:endParaRPr sz="1400" u="none" strike="noStrike" cap="none"/>
                    </a:p>
                    <a:p>
                      <a:pPr marL="0" marR="0" lvl="0" indent="0" algn="ctr" rtl="0">
                        <a:lnSpc>
                          <a:spcPct val="100000"/>
                        </a:lnSpc>
                        <a:spcBef>
                          <a:spcPts val="0"/>
                        </a:spcBef>
                        <a:spcAft>
                          <a:spcPts val="0"/>
                        </a:spcAft>
                        <a:buClr>
                          <a:srgbClr val="000000"/>
                        </a:buClr>
                        <a:buSzPts val="1400"/>
                        <a:buFont typeface="Arial"/>
                        <a:buNone/>
                      </a:pPr>
                      <a:endParaRPr sz="1400" u="none" strike="noStrike" cap="none"/>
                    </a:p>
                    <a:p>
                      <a:pPr marL="0" marR="0" lvl="0" indent="0" algn="just" rtl="0">
                        <a:lnSpc>
                          <a:spcPct val="100000"/>
                        </a:lnSpc>
                        <a:spcBef>
                          <a:spcPts val="0"/>
                        </a:spcBef>
                        <a:spcAft>
                          <a:spcPts val="0"/>
                        </a:spcAft>
                        <a:buClr>
                          <a:srgbClr val="000000"/>
                        </a:buClr>
                        <a:buSzPts val="1400"/>
                        <a:buFont typeface="Arial"/>
                        <a:buNone/>
                      </a:pPr>
                      <a:r>
                        <a:rPr lang="en-GB" sz="1400" b="0" u="none" strike="noStrike" cap="none">
                          <a:solidFill>
                            <a:srgbClr val="000000"/>
                          </a:solidFill>
                          <a:latin typeface="Arial"/>
                          <a:ea typeface="Arial"/>
                          <a:cs typeface="Arial"/>
                          <a:sym typeface="Arial"/>
                        </a:rPr>
                        <a:t>To request  and communicate their needs in their preferred method with a wide range of people and in different contexts. </a:t>
                      </a:r>
                      <a:endParaRPr sz="14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400" b="1" u="none" strike="noStrike" cap="none">
                        <a:solidFill>
                          <a:srgbClr val="5F497A"/>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400" b="1" u="none" strike="noStrike" cap="none">
                        <a:solidFill>
                          <a:srgbClr val="5F497A"/>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400" b="1" u="none" strike="noStrike" cap="none">
                        <a:solidFill>
                          <a:srgbClr val="5F497A"/>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400" b="1" u="none" strike="noStrike" cap="none">
                          <a:solidFill>
                            <a:srgbClr val="5F497A"/>
                          </a:solidFill>
                          <a:latin typeface="Arial"/>
                          <a:ea typeface="Arial"/>
                          <a:cs typeface="Arial"/>
                          <a:sym typeface="Arial"/>
                        </a:rPr>
                        <a:t>LEARNING AND UNDERSTANDING </a:t>
                      </a:r>
                      <a:endParaRPr sz="1400" b="1" u="none" strike="noStrike" cap="none">
                        <a:solidFill>
                          <a:srgbClr val="5F497A"/>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400" u="none" strike="noStrike" cap="none"/>
                    </a:p>
                    <a:p>
                      <a:pPr marL="0" marR="0" lvl="0" indent="0" algn="l" rtl="0">
                        <a:lnSpc>
                          <a:spcPct val="100000"/>
                        </a:lnSpc>
                        <a:spcBef>
                          <a:spcPts val="0"/>
                        </a:spcBef>
                        <a:spcAft>
                          <a:spcPts val="0"/>
                        </a:spcAft>
                        <a:buClr>
                          <a:srgbClr val="000000"/>
                        </a:buClr>
                        <a:buSzPts val="1800"/>
                        <a:buFont typeface="Arial"/>
                        <a:buNone/>
                      </a:pPr>
                      <a:r>
                        <a:rPr lang="en-GB" sz="1400" b="0" u="none" strike="noStrike" cap="none">
                          <a:solidFill>
                            <a:srgbClr val="000000"/>
                          </a:solidFill>
                          <a:latin typeface="Arial"/>
                          <a:ea typeface="Arial"/>
                          <a:cs typeface="Arial"/>
                          <a:sym typeface="Arial"/>
                        </a:rPr>
                        <a:t>To engage in learning which equips them with skills that  prepares them for life beyond school. </a:t>
                      </a:r>
                      <a:endParaRPr sz="1400" b="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400" u="none" strike="noStrike" cap="none"/>
                    </a:p>
                    <a:p>
                      <a:pPr marL="0" marR="0" lvl="0" indent="0" algn="just" rtl="0">
                        <a:lnSpc>
                          <a:spcPct val="100000"/>
                        </a:lnSpc>
                        <a:spcBef>
                          <a:spcPts val="0"/>
                        </a:spcBef>
                        <a:spcAft>
                          <a:spcPts val="0"/>
                        </a:spcAft>
                        <a:buClr>
                          <a:srgbClr val="000000"/>
                        </a:buClr>
                        <a:buSzPts val="1400"/>
                        <a:buFont typeface="Arial"/>
                        <a:buNone/>
                      </a:pPr>
                      <a:r>
                        <a:rPr lang="en-GB" sz="1400" b="0" u="none" strike="noStrike" cap="none">
                          <a:solidFill>
                            <a:srgbClr val="000000"/>
                          </a:solidFill>
                          <a:latin typeface="Arial"/>
                          <a:ea typeface="Arial"/>
                          <a:cs typeface="Arial"/>
                          <a:sym typeface="Arial"/>
                        </a:rPr>
                        <a:t>To gain appropriate </a:t>
                      </a:r>
                      <a:r>
                        <a:rPr lang="en-GB" sz="1400" b="0" u="none" strike="noStrike" cap="none">
                          <a:solidFill>
                            <a:srgbClr val="000000"/>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qualifications</a:t>
                      </a:r>
                      <a:r>
                        <a:rPr lang="en-GB" sz="1400" b="0" u="none" strike="noStrike" cap="none">
                          <a:solidFill>
                            <a:srgbClr val="000000"/>
                          </a:solidFill>
                          <a:latin typeface="Arial"/>
                          <a:ea typeface="Arial"/>
                          <a:cs typeface="Arial"/>
                          <a:sym typeface="Arial"/>
                        </a:rPr>
                        <a:t> that reflect their ability. </a:t>
                      </a:r>
                      <a:endParaRPr sz="1400" b="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endParaRPr sz="1400" b="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endParaRPr sz="1400" b="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endParaRPr sz="1400" b="0" u="none" strike="noStrike" cap="none">
                        <a:solidFill>
                          <a:srgbClr val="000000"/>
                        </a:solidFill>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40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rgbClr val="000000"/>
                          </a:solidFill>
                          <a:latin typeface="Arial"/>
                          <a:ea typeface="Arial"/>
                          <a:cs typeface="Arial"/>
                          <a:sym typeface="Arial"/>
                        </a:rPr>
                        <a:t> </a:t>
                      </a:r>
                      <a:r>
                        <a:rPr lang="en-GB" sz="1400" b="1" u="none" strike="noStrike" cap="none">
                          <a:solidFill>
                            <a:srgbClr val="E36C09"/>
                          </a:solidFill>
                          <a:latin typeface="Arial"/>
                          <a:ea typeface="Arial"/>
                          <a:cs typeface="Arial"/>
                          <a:sym typeface="Arial"/>
                        </a:rPr>
                        <a:t>INDEPENDENCE</a:t>
                      </a:r>
                      <a:endParaRPr sz="1400" u="none" strike="noStrike" cap="none"/>
                    </a:p>
                    <a:p>
                      <a:pPr marL="0" marR="0" lvl="0" indent="0" algn="ctr" rtl="0">
                        <a:lnSpc>
                          <a:spcPct val="100000"/>
                        </a:lnSpc>
                        <a:spcBef>
                          <a:spcPts val="0"/>
                        </a:spcBef>
                        <a:spcAft>
                          <a:spcPts val="0"/>
                        </a:spcAft>
                        <a:buClr>
                          <a:srgbClr val="000000"/>
                        </a:buClr>
                        <a:buSzPts val="1400"/>
                        <a:buFont typeface="Arial"/>
                        <a:buNone/>
                      </a:pPr>
                      <a:endParaRPr sz="1400" u="none" strike="noStrike" cap="none"/>
                    </a:p>
                    <a:p>
                      <a:pPr marL="0" marR="0" lvl="0" indent="0" algn="just" rtl="0">
                        <a:lnSpc>
                          <a:spcPct val="100000"/>
                        </a:lnSpc>
                        <a:spcBef>
                          <a:spcPts val="0"/>
                        </a:spcBef>
                        <a:spcAft>
                          <a:spcPts val="0"/>
                        </a:spcAft>
                        <a:buClr>
                          <a:srgbClr val="000000"/>
                        </a:buClr>
                        <a:buSzPts val="1400"/>
                        <a:buFont typeface="Arial"/>
                        <a:buNone/>
                      </a:pPr>
                      <a:r>
                        <a:rPr lang="en-GB" sz="1400" b="0" u="none" strike="noStrike" cap="none">
                          <a:solidFill>
                            <a:srgbClr val="000000"/>
                          </a:solidFill>
                          <a:latin typeface="Arial"/>
                          <a:ea typeface="Arial"/>
                          <a:cs typeface="Arial"/>
                          <a:sym typeface="Arial"/>
                        </a:rPr>
                        <a:t>To develop secure independent thinking and functional life skills that can be transferred into adult life and employment, where possible. </a:t>
                      </a:r>
                      <a:endParaRPr sz="14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2537675">
                <a:tc>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rgbClr val="0070C0"/>
                          </a:solidFill>
                          <a:latin typeface="Arial"/>
                          <a:ea typeface="Arial"/>
                          <a:cs typeface="Arial"/>
                          <a:sym typeface="Arial"/>
                        </a:rPr>
                        <a:t>LEISURE AND WELLBEING</a:t>
                      </a:r>
                      <a:endParaRPr sz="1400" u="none" strike="noStrike" cap="none"/>
                    </a:p>
                    <a:p>
                      <a:pPr marL="0" marR="0" lvl="0" indent="0" algn="ctr" rtl="0">
                        <a:lnSpc>
                          <a:spcPct val="100000"/>
                        </a:lnSpc>
                        <a:spcBef>
                          <a:spcPts val="0"/>
                        </a:spcBef>
                        <a:spcAft>
                          <a:spcPts val="0"/>
                        </a:spcAft>
                        <a:buClr>
                          <a:srgbClr val="000000"/>
                        </a:buClr>
                        <a:buSzPts val="1400"/>
                        <a:buFont typeface="Arial"/>
                        <a:buNone/>
                      </a:pPr>
                      <a:endParaRPr sz="1400" u="none" strike="noStrike" cap="none"/>
                    </a:p>
                    <a:p>
                      <a:pPr marL="0" marR="0" lvl="0" indent="0" algn="just" rtl="0">
                        <a:lnSpc>
                          <a:spcPct val="100000"/>
                        </a:lnSpc>
                        <a:spcBef>
                          <a:spcPts val="0"/>
                        </a:spcBef>
                        <a:spcAft>
                          <a:spcPts val="0"/>
                        </a:spcAft>
                        <a:buClr>
                          <a:srgbClr val="000000"/>
                        </a:buClr>
                        <a:buSzPts val="1800"/>
                        <a:buFont typeface="Arial"/>
                        <a:buNone/>
                      </a:pPr>
                      <a:r>
                        <a:rPr lang="en-GB" sz="1400" u="none" strike="noStrike" cap="none">
                          <a:solidFill>
                            <a:srgbClr val="000000"/>
                          </a:solidFill>
                          <a:latin typeface="Arial"/>
                          <a:ea typeface="Arial"/>
                          <a:cs typeface="Arial"/>
                          <a:sym typeface="Arial"/>
                        </a:rPr>
                        <a:t>To feel confident and self-assured.  </a:t>
                      </a:r>
                      <a:endParaRPr sz="1400" u="none" strike="noStrike" cap="none"/>
                    </a:p>
                    <a:p>
                      <a:pPr marL="0" marR="0" lvl="0" indent="0" algn="just" rtl="0">
                        <a:lnSpc>
                          <a:spcPct val="100000"/>
                        </a:lnSpc>
                        <a:spcBef>
                          <a:spcPts val="0"/>
                        </a:spcBef>
                        <a:spcAft>
                          <a:spcPts val="0"/>
                        </a:spcAft>
                        <a:buClr>
                          <a:schemeClr val="dk1"/>
                        </a:buClr>
                        <a:buSzPts val="1800"/>
                        <a:buFont typeface="Trebuchet MS"/>
                        <a:buNone/>
                      </a:pPr>
                      <a:endParaRPr sz="140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r>
                        <a:rPr lang="en-GB" sz="1400" u="none" strike="noStrike" cap="none">
                          <a:solidFill>
                            <a:srgbClr val="000000"/>
                          </a:solidFill>
                          <a:latin typeface="Arial"/>
                          <a:ea typeface="Arial"/>
                          <a:cs typeface="Arial"/>
                          <a:sym typeface="Arial"/>
                        </a:rPr>
                        <a:t>To be aware of the importance of a healthy lifestyle. </a:t>
                      </a:r>
                      <a:endParaRPr sz="1400" u="none" strike="noStrike" cap="none"/>
                    </a:p>
                    <a:p>
                      <a:pPr marL="0" marR="0" lvl="0" indent="0" algn="just" rtl="0">
                        <a:lnSpc>
                          <a:spcPct val="100000"/>
                        </a:lnSpc>
                        <a:spcBef>
                          <a:spcPts val="0"/>
                        </a:spcBef>
                        <a:spcAft>
                          <a:spcPts val="0"/>
                        </a:spcAft>
                        <a:buClr>
                          <a:srgbClr val="000000"/>
                        </a:buClr>
                        <a:buSzPts val="1400"/>
                        <a:buFont typeface="Arial"/>
                        <a:buNone/>
                      </a:pPr>
                      <a:endParaRPr sz="140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r>
                        <a:rPr lang="en-GB" sz="1400" u="none" strike="noStrike" cap="none">
                          <a:solidFill>
                            <a:srgbClr val="000000"/>
                          </a:solidFill>
                          <a:latin typeface="Arial"/>
                          <a:ea typeface="Arial"/>
                          <a:cs typeface="Arial"/>
                          <a:sym typeface="Arial"/>
                        </a:rPr>
                        <a:t>To be proud of their achievements.</a:t>
                      </a:r>
                      <a:endParaRPr sz="1400" u="none" strike="noStrike" cap="none"/>
                    </a:p>
                    <a:p>
                      <a:pPr marL="0" marR="0" lvl="0" indent="0" algn="ctr" rtl="0">
                        <a:lnSpc>
                          <a:spcPct val="100000"/>
                        </a:lnSpc>
                        <a:spcBef>
                          <a:spcPts val="0"/>
                        </a:spcBef>
                        <a:spcAft>
                          <a:spcPts val="0"/>
                        </a:spcAft>
                        <a:buClr>
                          <a:srgbClr val="000000"/>
                        </a:buClr>
                        <a:buSzPts val="1400"/>
                        <a:buFont typeface="Arial"/>
                        <a:buNone/>
                      </a:pPr>
                      <a:endParaRPr sz="14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rgbClr val="FFC000"/>
                          </a:solidFill>
                          <a:latin typeface="Arial"/>
                          <a:ea typeface="Arial"/>
                          <a:cs typeface="Arial"/>
                          <a:sym typeface="Arial"/>
                        </a:rPr>
                        <a:t>TRANSITIONS</a:t>
                      </a:r>
                      <a:endParaRPr sz="1400" u="none" strike="noStrike" cap="none"/>
                    </a:p>
                    <a:p>
                      <a:pPr marL="0" marR="0" lvl="0" indent="0" algn="ctr" rtl="0">
                        <a:lnSpc>
                          <a:spcPct val="100000"/>
                        </a:lnSpc>
                        <a:spcBef>
                          <a:spcPts val="0"/>
                        </a:spcBef>
                        <a:spcAft>
                          <a:spcPts val="0"/>
                        </a:spcAft>
                        <a:buClr>
                          <a:srgbClr val="000000"/>
                        </a:buClr>
                        <a:buSzPts val="1400"/>
                        <a:buFont typeface="Arial"/>
                        <a:buNone/>
                      </a:pPr>
                      <a:endParaRPr sz="1400" u="none" strike="noStrike" cap="none"/>
                    </a:p>
                    <a:p>
                      <a:pPr marL="0" marR="0" lvl="0" indent="0" algn="just" rtl="0">
                        <a:lnSpc>
                          <a:spcPct val="100000"/>
                        </a:lnSpc>
                        <a:spcBef>
                          <a:spcPts val="0"/>
                        </a:spcBef>
                        <a:spcAft>
                          <a:spcPts val="0"/>
                        </a:spcAft>
                        <a:buClr>
                          <a:srgbClr val="000000"/>
                        </a:buClr>
                        <a:buSzPts val="1800"/>
                        <a:buFont typeface="Arial"/>
                        <a:buNone/>
                      </a:pPr>
                      <a:r>
                        <a:rPr lang="en-GB" sz="1400" u="none" strike="noStrike" cap="none">
                          <a:solidFill>
                            <a:srgbClr val="000000"/>
                          </a:solidFill>
                          <a:latin typeface="Arial"/>
                          <a:ea typeface="Arial"/>
                          <a:cs typeface="Arial"/>
                          <a:sym typeface="Arial"/>
                        </a:rPr>
                        <a:t>To manage changes in life circumstances,  environment and physiological development with the use of appropriate strategies. </a:t>
                      </a:r>
                      <a:endParaRPr sz="1400" u="none" strike="noStrike" cap="none"/>
                    </a:p>
                    <a:p>
                      <a:pPr marL="0" marR="0" lvl="0" indent="0" algn="just" rtl="0">
                        <a:lnSpc>
                          <a:spcPct val="100000"/>
                        </a:lnSpc>
                        <a:spcBef>
                          <a:spcPts val="0"/>
                        </a:spcBef>
                        <a:spcAft>
                          <a:spcPts val="0"/>
                        </a:spcAft>
                        <a:buClr>
                          <a:srgbClr val="000000"/>
                        </a:buClr>
                        <a:buSzPts val="1400"/>
                        <a:buFont typeface="Arial"/>
                        <a:buNone/>
                      </a:pPr>
                      <a:endParaRPr sz="1400" u="none" strike="noStrike" cap="none">
                        <a:solidFill>
                          <a:srgbClr val="000000"/>
                        </a:solidFill>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rgbClr val="FF0000"/>
                          </a:solidFill>
                          <a:latin typeface="Arial"/>
                          <a:ea typeface="Arial"/>
                          <a:cs typeface="Arial"/>
                          <a:sym typeface="Arial"/>
                        </a:rPr>
                        <a:t>RELATING AND INTERACTING </a:t>
                      </a:r>
                      <a:endParaRPr sz="1400" u="none" strike="noStrike" cap="none"/>
                    </a:p>
                    <a:p>
                      <a:pPr marL="0" marR="0" lvl="0" indent="0" algn="ctr" rtl="0">
                        <a:lnSpc>
                          <a:spcPct val="100000"/>
                        </a:lnSpc>
                        <a:spcBef>
                          <a:spcPts val="0"/>
                        </a:spcBef>
                        <a:spcAft>
                          <a:spcPts val="0"/>
                        </a:spcAft>
                        <a:buClr>
                          <a:srgbClr val="000000"/>
                        </a:buClr>
                        <a:buSzPts val="1400"/>
                        <a:buFont typeface="Arial"/>
                        <a:buNone/>
                      </a:pPr>
                      <a:endParaRPr sz="1400" u="none" strike="noStrike" cap="none"/>
                    </a:p>
                    <a:p>
                      <a:pPr marL="0" marR="0" lvl="0" indent="0" algn="just" rtl="0">
                        <a:lnSpc>
                          <a:spcPct val="100000"/>
                        </a:lnSpc>
                        <a:spcBef>
                          <a:spcPts val="0"/>
                        </a:spcBef>
                        <a:spcAft>
                          <a:spcPts val="0"/>
                        </a:spcAft>
                        <a:buClr>
                          <a:srgbClr val="000000"/>
                        </a:buClr>
                        <a:buSzPts val="1400"/>
                        <a:buFont typeface="Arial"/>
                        <a:buNone/>
                      </a:pPr>
                      <a:r>
                        <a:rPr lang="en-GB" sz="1400" u="none" strike="noStrike" cap="none">
                          <a:solidFill>
                            <a:srgbClr val="000000"/>
                          </a:solidFill>
                          <a:latin typeface="Arial"/>
                          <a:ea typeface="Arial"/>
                          <a:cs typeface="Arial"/>
                          <a:sym typeface="Arial"/>
                        </a:rPr>
                        <a:t>To form positive relationships with other students and adults.   </a:t>
                      </a:r>
                      <a:endParaRPr sz="1400" u="none" strike="noStrike" cap="none"/>
                    </a:p>
                    <a:p>
                      <a:pPr marL="0" marR="0" lvl="0" indent="0" algn="just" rtl="0">
                        <a:lnSpc>
                          <a:spcPct val="100000"/>
                        </a:lnSpc>
                        <a:spcBef>
                          <a:spcPts val="0"/>
                        </a:spcBef>
                        <a:spcAft>
                          <a:spcPts val="0"/>
                        </a:spcAft>
                        <a:buClr>
                          <a:srgbClr val="000000"/>
                        </a:buClr>
                        <a:buSzPts val="1400"/>
                        <a:buFont typeface="Arial"/>
                        <a:buNone/>
                      </a:pPr>
                      <a:endParaRPr sz="140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r>
                        <a:rPr lang="en-GB" sz="1400" u="none" strike="noStrike" cap="none">
                          <a:solidFill>
                            <a:srgbClr val="000000"/>
                          </a:solidFill>
                          <a:latin typeface="Arial"/>
                          <a:ea typeface="Arial"/>
                          <a:cs typeface="Arial"/>
                          <a:sym typeface="Arial"/>
                        </a:rPr>
                        <a:t>To respect other’s culture, religions and gender.  </a:t>
                      </a:r>
                      <a:endParaRPr sz="1400" u="none" strike="noStrike" cap="none"/>
                    </a:p>
                    <a:p>
                      <a:pPr marL="0" marR="0" lvl="0" indent="0" algn="just" rtl="0">
                        <a:lnSpc>
                          <a:spcPct val="100000"/>
                        </a:lnSpc>
                        <a:spcBef>
                          <a:spcPts val="0"/>
                        </a:spcBef>
                        <a:spcAft>
                          <a:spcPts val="0"/>
                        </a:spcAft>
                        <a:buClr>
                          <a:srgbClr val="000000"/>
                        </a:buClr>
                        <a:buSzPts val="1400"/>
                        <a:buFont typeface="Arial"/>
                        <a:buNone/>
                      </a:pPr>
                      <a:endParaRPr sz="140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400"/>
                        <a:buFont typeface="Arial"/>
                        <a:buNone/>
                      </a:pPr>
                      <a:r>
                        <a:rPr lang="en-GB" sz="1400" u="none" strike="noStrike" cap="none">
                          <a:solidFill>
                            <a:srgbClr val="000000"/>
                          </a:solidFill>
                          <a:latin typeface="Arial"/>
                          <a:ea typeface="Arial"/>
                          <a:cs typeface="Arial"/>
                          <a:sym typeface="Arial"/>
                        </a:rPr>
                        <a:t>To support the values of the school and wider community   </a:t>
                      </a:r>
                      <a:endParaRPr sz="1400" u="none" strike="noStrike" cap="none"/>
                    </a:p>
                    <a:p>
                      <a:pPr marL="0" marR="0" lvl="0" indent="0" algn="just" rtl="0">
                        <a:lnSpc>
                          <a:spcPct val="100000"/>
                        </a:lnSpc>
                        <a:spcBef>
                          <a:spcPts val="0"/>
                        </a:spcBef>
                        <a:spcAft>
                          <a:spcPts val="0"/>
                        </a:spcAft>
                        <a:buClr>
                          <a:srgbClr val="000000"/>
                        </a:buClr>
                        <a:buSzPts val="1400"/>
                        <a:buFont typeface="Arial"/>
                        <a:buNone/>
                      </a:pPr>
                      <a:endParaRPr sz="1400" b="1" u="none" strike="noStrike" cap="none">
                        <a:solidFill>
                          <a:srgbClr val="000000"/>
                        </a:solidFill>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graphicFrame>
        <p:nvGraphicFramePr>
          <p:cNvPr id="187" name="Google Shape;187;p5"/>
          <p:cNvGraphicFramePr/>
          <p:nvPr/>
        </p:nvGraphicFramePr>
        <p:xfrm>
          <a:off x="73599" y="0"/>
          <a:ext cx="11929375" cy="6593505"/>
        </p:xfrm>
        <a:graphic>
          <a:graphicData uri="http://schemas.openxmlformats.org/drawingml/2006/table">
            <a:tbl>
              <a:tblPr firstRow="1" bandRow="1">
                <a:noFill/>
                <a:tableStyleId>{1ACCF514-C1C5-48EF-89B8-3F1C8D81209D}</a:tableStyleId>
              </a:tblPr>
              <a:tblGrid>
                <a:gridCol w="1240350">
                  <a:extLst>
                    <a:ext uri="{9D8B030D-6E8A-4147-A177-3AD203B41FA5}">
                      <a16:colId xmlns:a16="http://schemas.microsoft.com/office/drawing/2014/main" val="20000"/>
                    </a:ext>
                  </a:extLst>
                </a:gridCol>
                <a:gridCol w="3553400">
                  <a:extLst>
                    <a:ext uri="{9D8B030D-6E8A-4147-A177-3AD203B41FA5}">
                      <a16:colId xmlns:a16="http://schemas.microsoft.com/office/drawing/2014/main" val="20001"/>
                    </a:ext>
                  </a:extLst>
                </a:gridCol>
                <a:gridCol w="7135625">
                  <a:extLst>
                    <a:ext uri="{9D8B030D-6E8A-4147-A177-3AD203B41FA5}">
                      <a16:colId xmlns:a16="http://schemas.microsoft.com/office/drawing/2014/main" val="20002"/>
                    </a:ext>
                  </a:extLst>
                </a:gridCol>
              </a:tblGrid>
              <a:tr h="563975">
                <a:tc gridSpan="3">
                  <a:txBody>
                    <a:bodyPr/>
                    <a:lstStyle/>
                    <a:p>
                      <a:pPr marL="0" marR="0" lvl="0" indent="0" algn="ctr" rtl="0">
                        <a:lnSpc>
                          <a:spcPct val="100000"/>
                        </a:lnSpc>
                        <a:spcBef>
                          <a:spcPts val="0"/>
                        </a:spcBef>
                        <a:spcAft>
                          <a:spcPts val="0"/>
                        </a:spcAft>
                        <a:buClr>
                          <a:srgbClr val="000000"/>
                        </a:buClr>
                        <a:buSzPts val="1600"/>
                        <a:buFont typeface="Arial"/>
                        <a:buNone/>
                      </a:pPr>
                      <a:endParaRPr sz="1600" b="1"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600"/>
                        <a:buFont typeface="Arial"/>
                        <a:buNone/>
                      </a:pPr>
                      <a:r>
                        <a:rPr lang="en-GB" sz="1600" b="1" u="none" strike="noStrike" cap="none">
                          <a:solidFill>
                            <a:schemeClr val="dk1"/>
                          </a:solidFill>
                          <a:latin typeface="Arial"/>
                          <a:ea typeface="Arial"/>
                          <a:cs typeface="Arial"/>
                          <a:sym typeface="Arial"/>
                        </a:rPr>
                        <a:t>Implementation: Our Approach to Learning</a:t>
                      </a:r>
                      <a:endParaRPr sz="1600" u="none" strike="noStrike" cap="none">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8CB3E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0550">
                <a:tc gridSpan="2">
                  <a:txBody>
                    <a:bodyPr/>
                    <a:lstStyle/>
                    <a:p>
                      <a:pPr marL="0" marR="0" lvl="0" indent="0" algn="ctr" rtl="0">
                        <a:lnSpc>
                          <a:spcPct val="100000"/>
                        </a:lnSpc>
                        <a:spcBef>
                          <a:spcPts val="0"/>
                        </a:spcBef>
                        <a:spcAft>
                          <a:spcPts val="0"/>
                        </a:spcAft>
                        <a:buClr>
                          <a:srgbClr val="000000"/>
                        </a:buClr>
                        <a:buSzPts val="1600"/>
                        <a:buFont typeface="Arial"/>
                        <a:buNone/>
                      </a:pPr>
                      <a:r>
                        <a:rPr lang="en-GB" sz="1600" b="1" u="none" strike="noStrike" cap="none">
                          <a:solidFill>
                            <a:srgbClr val="000000"/>
                          </a:solidFill>
                          <a:latin typeface="Arial"/>
                          <a:ea typeface="Arial"/>
                          <a:cs typeface="Arial"/>
                          <a:sym typeface="Arial"/>
                        </a:rPr>
                        <a:t>Curriculum Learning Pathways </a:t>
                      </a:r>
                      <a:endParaRPr sz="1600" b="1" u="none" strike="noStrike" cap="none">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5D8F1"/>
                    </a:solidFill>
                  </a:tcPr>
                </a:tc>
                <a:tc hMerge="1">
                  <a:txBody>
                    <a:bodyPr/>
                    <a:lstStyle/>
                    <a:p>
                      <a:endParaRPr lang="en-US"/>
                    </a:p>
                  </a:txBody>
                  <a:tcPr/>
                </a:tc>
                <a:tc>
                  <a:txBody>
                    <a:bodyPr/>
                    <a:lstStyle/>
                    <a:p>
                      <a:pPr marL="0" marR="0" lvl="0" indent="0" algn="ctr" rtl="0">
                        <a:lnSpc>
                          <a:spcPct val="100000"/>
                        </a:lnSpc>
                        <a:spcBef>
                          <a:spcPts val="0"/>
                        </a:spcBef>
                        <a:spcAft>
                          <a:spcPts val="0"/>
                        </a:spcAft>
                        <a:buClr>
                          <a:srgbClr val="000000"/>
                        </a:buClr>
                        <a:buSzPts val="1600"/>
                        <a:buFont typeface="Arial"/>
                        <a:buNone/>
                      </a:pPr>
                      <a:r>
                        <a:rPr lang="en-GB" sz="1600" b="1" u="none" strike="noStrike" cap="none">
                          <a:solidFill>
                            <a:srgbClr val="000000"/>
                          </a:solidFill>
                          <a:latin typeface="Arial"/>
                          <a:ea typeface="Arial"/>
                          <a:cs typeface="Arial"/>
                          <a:sym typeface="Arial"/>
                        </a:rPr>
                        <a:t>Teaching and Pedagogy</a:t>
                      </a:r>
                      <a:endParaRPr sz="1600" b="1" u="none" strike="noStrike" cap="none">
                        <a:solidFill>
                          <a:srgbClr val="000000"/>
                        </a:solidFill>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9525" cap="flat" cmpd="sng">
                      <a:solidFill>
                        <a:srgbClr val="000000"/>
                      </a:solidFill>
                      <a:prstDash val="solid"/>
                      <a:round/>
                      <a:headEnd type="none" w="sm" len="sm"/>
                      <a:tailEnd type="none" w="sm" len="sm"/>
                    </a:lnB>
                    <a:solidFill>
                      <a:srgbClr val="C5D8F1"/>
                    </a:solidFill>
                  </a:tcPr>
                </a:tc>
                <a:extLst>
                  <a:ext uri="{0D108BD9-81ED-4DB2-BD59-A6C34878D82A}">
                    <a16:rowId xmlns:a16="http://schemas.microsoft.com/office/drawing/2014/main" val="10001"/>
                  </a:ext>
                </a:extLst>
              </a:tr>
              <a:tr h="3289475">
                <a:tc gridSpan="2">
                  <a:txBody>
                    <a:bodyPr/>
                    <a:lstStyle/>
                    <a:p>
                      <a:pPr marL="285750" marR="0" lvl="0" indent="-285750" algn="l" rtl="0">
                        <a:lnSpc>
                          <a:spcPct val="150000"/>
                        </a:lnSpc>
                        <a:spcBef>
                          <a:spcPts val="0"/>
                        </a:spcBef>
                        <a:spcAft>
                          <a:spcPts val="0"/>
                        </a:spcAft>
                        <a:buClr>
                          <a:srgbClr val="000000"/>
                        </a:buClr>
                        <a:buSzPts val="1800"/>
                        <a:buFont typeface="Arial"/>
                        <a:buChar char="•"/>
                      </a:pPr>
                      <a:r>
                        <a:rPr lang="en-GB" sz="1400" u="none" strike="noStrike" cap="none">
                          <a:solidFill>
                            <a:srgbClr val="000000"/>
                          </a:solidFill>
                          <a:latin typeface="Arial"/>
                          <a:ea typeface="Arial"/>
                          <a:cs typeface="Arial"/>
                          <a:sym typeface="Arial"/>
                        </a:rPr>
                        <a:t>PHHS Curriculum is designed into 3  learning Pathways: </a:t>
                      </a:r>
                      <a:endParaRPr sz="1400" u="none" strike="noStrike" cap="none">
                        <a:solidFill>
                          <a:srgbClr val="000000"/>
                        </a:solidFill>
                        <a:latin typeface="Arial"/>
                        <a:ea typeface="Arial"/>
                        <a:cs typeface="Arial"/>
                        <a:sym typeface="Arial"/>
                      </a:endParaRPr>
                    </a:p>
                    <a:p>
                      <a:pPr marL="914400" marR="0" lvl="1" indent="-342900" algn="l" rtl="0">
                        <a:lnSpc>
                          <a:spcPct val="150000"/>
                        </a:lnSpc>
                        <a:spcBef>
                          <a:spcPts val="0"/>
                        </a:spcBef>
                        <a:spcAft>
                          <a:spcPts val="0"/>
                        </a:spcAft>
                        <a:buClr>
                          <a:srgbClr val="000000"/>
                        </a:buClr>
                        <a:buSzPts val="1800"/>
                        <a:buFont typeface="Arial"/>
                        <a:buChar char="○"/>
                      </a:pPr>
                      <a:r>
                        <a:rPr lang="en-GB" sz="1400" u="none" strike="noStrike" cap="none">
                          <a:solidFill>
                            <a:srgbClr val="000000"/>
                          </a:solidFill>
                          <a:latin typeface="Arial"/>
                          <a:ea typeface="Arial"/>
                          <a:cs typeface="Arial"/>
                          <a:sym typeface="Arial"/>
                        </a:rPr>
                        <a:t>Pathway 1: PH+ Functional Skills curriculum</a:t>
                      </a:r>
                      <a:endParaRPr sz="1400" u="none" strike="noStrike" cap="none">
                        <a:solidFill>
                          <a:srgbClr val="000000"/>
                        </a:solidFill>
                        <a:latin typeface="Arial"/>
                        <a:ea typeface="Arial"/>
                        <a:cs typeface="Arial"/>
                        <a:sym typeface="Arial"/>
                      </a:endParaRPr>
                    </a:p>
                    <a:p>
                      <a:pPr marL="914400" marR="0" lvl="1" indent="-342900" algn="l" rtl="0">
                        <a:lnSpc>
                          <a:spcPct val="150000"/>
                        </a:lnSpc>
                        <a:spcBef>
                          <a:spcPts val="0"/>
                        </a:spcBef>
                        <a:spcAft>
                          <a:spcPts val="0"/>
                        </a:spcAft>
                        <a:buClr>
                          <a:srgbClr val="000000"/>
                        </a:buClr>
                        <a:buSzPts val="1800"/>
                        <a:buFont typeface="Arial"/>
                        <a:buChar char="○"/>
                      </a:pPr>
                      <a:r>
                        <a:rPr lang="en-GB" sz="1400" u="none" strike="noStrike" cap="none">
                          <a:solidFill>
                            <a:srgbClr val="000000"/>
                          </a:solidFill>
                          <a:latin typeface="Arial"/>
                          <a:ea typeface="Arial"/>
                          <a:cs typeface="Arial"/>
                          <a:sym typeface="Arial"/>
                        </a:rPr>
                        <a:t>Pathway 2: Semi Formal curriculum </a:t>
                      </a:r>
                      <a:endParaRPr sz="1400" u="none" strike="noStrike" cap="none">
                        <a:solidFill>
                          <a:srgbClr val="000000"/>
                        </a:solidFill>
                        <a:latin typeface="Arial"/>
                        <a:ea typeface="Arial"/>
                        <a:cs typeface="Arial"/>
                        <a:sym typeface="Arial"/>
                      </a:endParaRPr>
                    </a:p>
                    <a:p>
                      <a:pPr marL="914400" marR="0" lvl="1" indent="-317500" algn="l" rtl="0">
                        <a:lnSpc>
                          <a:spcPct val="150000"/>
                        </a:lnSpc>
                        <a:spcBef>
                          <a:spcPts val="0"/>
                        </a:spcBef>
                        <a:spcAft>
                          <a:spcPts val="0"/>
                        </a:spcAft>
                        <a:buClr>
                          <a:srgbClr val="000000"/>
                        </a:buClr>
                        <a:buSzPts val="1400"/>
                        <a:buFont typeface="Arial"/>
                        <a:buChar char="○"/>
                      </a:pPr>
                      <a:r>
                        <a:rPr lang="en-GB" sz="1400" u="none" strike="noStrike" cap="none">
                          <a:solidFill>
                            <a:srgbClr val="000000"/>
                          </a:solidFill>
                          <a:latin typeface="Arial"/>
                          <a:ea typeface="Arial"/>
                          <a:cs typeface="Arial"/>
                          <a:sym typeface="Arial"/>
                        </a:rPr>
                        <a:t>Pathway 3: Formal curriculum </a:t>
                      </a:r>
                      <a:endParaRPr sz="1400" u="none" strike="noStrike" cap="none">
                        <a:solidFill>
                          <a:srgbClr val="000000"/>
                        </a:solidFill>
                        <a:latin typeface="Arial"/>
                        <a:ea typeface="Arial"/>
                        <a:cs typeface="Arial"/>
                        <a:sym typeface="Arial"/>
                      </a:endParaRPr>
                    </a:p>
                    <a:p>
                      <a:pPr marL="285750" marR="0" lvl="0" indent="-285750" algn="l" rtl="0">
                        <a:lnSpc>
                          <a:spcPct val="150000"/>
                        </a:lnSpc>
                        <a:spcBef>
                          <a:spcPts val="0"/>
                        </a:spcBef>
                        <a:spcAft>
                          <a:spcPts val="0"/>
                        </a:spcAft>
                        <a:buClr>
                          <a:srgbClr val="000000"/>
                        </a:buClr>
                        <a:buSzPts val="1800"/>
                        <a:buFont typeface="Arial"/>
                        <a:buChar char="•"/>
                      </a:pPr>
                      <a:r>
                        <a:rPr lang="en-GB" sz="1400" u="none" strike="noStrike" cap="none">
                          <a:solidFill>
                            <a:srgbClr val="000000"/>
                          </a:solidFill>
                          <a:latin typeface="Arial"/>
                          <a:ea typeface="Arial"/>
                          <a:cs typeface="Arial"/>
                          <a:sym typeface="Arial"/>
                        </a:rPr>
                        <a:t>Provides inclusive and equal opportunities for all students. </a:t>
                      </a:r>
                      <a:endParaRPr sz="1400" u="none" strike="noStrike" cap="none">
                        <a:solidFill>
                          <a:srgbClr val="000000"/>
                        </a:solidFill>
                        <a:latin typeface="Arial"/>
                        <a:ea typeface="Arial"/>
                        <a:cs typeface="Arial"/>
                        <a:sym typeface="Arial"/>
                      </a:endParaRPr>
                    </a:p>
                    <a:p>
                      <a:pPr marL="285750" marR="0" lvl="0" indent="-285750" algn="l" rtl="0">
                        <a:lnSpc>
                          <a:spcPct val="150000"/>
                        </a:lnSpc>
                        <a:spcBef>
                          <a:spcPts val="0"/>
                        </a:spcBef>
                        <a:spcAft>
                          <a:spcPts val="0"/>
                        </a:spcAft>
                        <a:buClr>
                          <a:srgbClr val="000000"/>
                        </a:buClr>
                        <a:buSzPts val="1800"/>
                        <a:buFont typeface="Arial"/>
                        <a:buChar char="•"/>
                      </a:pPr>
                      <a:r>
                        <a:rPr lang="en-GB" sz="1400" u="none" strike="noStrike" cap="none">
                          <a:solidFill>
                            <a:srgbClr val="000000"/>
                          </a:solidFill>
                          <a:latin typeface="Arial"/>
                          <a:ea typeface="Arial"/>
                          <a:cs typeface="Arial"/>
                          <a:sym typeface="Arial"/>
                        </a:rPr>
                        <a:t>Students are given the opportunity to develop to their full potential through  environments that best meet their need. </a:t>
                      </a:r>
                      <a:endParaRPr sz="1400" u="none" strike="noStrike" cap="none">
                        <a:solidFill>
                          <a:srgbClr val="000000"/>
                        </a:solidFill>
                        <a:latin typeface="Arial"/>
                        <a:ea typeface="Arial"/>
                        <a:cs typeface="Arial"/>
                        <a:sym typeface="Arial"/>
                      </a:endParaRPr>
                    </a:p>
                  </a:txBody>
                  <a:tcPr marL="91450" marR="91450" marT="45725" marB="45725">
                    <a:lnL w="12700" cap="flat" cmpd="sng">
                      <a:solidFill>
                        <a:schemeClr val="lt1"/>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hMerge="1">
                  <a:txBody>
                    <a:bodyPr/>
                    <a:lstStyle/>
                    <a:p>
                      <a:endParaRPr lang="en-US"/>
                    </a:p>
                  </a:txBody>
                  <a:tcPr/>
                </a:tc>
                <a:tc rowSpan="2">
                  <a:txBody>
                    <a:bodyPr/>
                    <a:lstStyle/>
                    <a:p>
                      <a:pPr marL="285750" marR="0" lvl="0" indent="-285750" algn="just" rtl="0">
                        <a:lnSpc>
                          <a:spcPct val="150000"/>
                        </a:lnSpc>
                        <a:spcBef>
                          <a:spcPts val="0"/>
                        </a:spcBef>
                        <a:spcAft>
                          <a:spcPts val="0"/>
                        </a:spcAft>
                        <a:buClr>
                          <a:srgbClr val="000000"/>
                        </a:buClr>
                        <a:buSzPts val="1800"/>
                        <a:buFont typeface="Arial"/>
                        <a:buChar char="•"/>
                      </a:pPr>
                      <a:r>
                        <a:rPr lang="en-GB" sz="1400" b="0" u="none" strike="noStrike" cap="none">
                          <a:solidFill>
                            <a:srgbClr val="000000"/>
                          </a:solidFill>
                          <a:latin typeface="Arial"/>
                          <a:ea typeface="Arial"/>
                          <a:cs typeface="Arial"/>
                          <a:sym typeface="Arial"/>
                        </a:rPr>
                        <a:t>The curriculum is informed by the individual student and provides a framework that enables them to maximise their learning and life experience. </a:t>
                      </a:r>
                      <a:endParaRPr sz="1400" u="none" strike="noStrike" cap="none"/>
                    </a:p>
                    <a:p>
                      <a:pPr marL="285750" marR="0" lvl="0" indent="-285750" algn="just" rtl="0">
                        <a:lnSpc>
                          <a:spcPct val="150000"/>
                        </a:lnSpc>
                        <a:spcBef>
                          <a:spcPts val="0"/>
                        </a:spcBef>
                        <a:spcAft>
                          <a:spcPts val="0"/>
                        </a:spcAft>
                        <a:buClr>
                          <a:srgbClr val="000000"/>
                        </a:buClr>
                        <a:buSzPts val="1800"/>
                        <a:buFont typeface="Arial"/>
                        <a:buChar char="•"/>
                      </a:pPr>
                      <a:r>
                        <a:rPr lang="en-GB" sz="1400" b="0" u="none" strike="noStrike" cap="none">
                          <a:solidFill>
                            <a:srgbClr val="000000"/>
                          </a:solidFill>
                          <a:latin typeface="Arial"/>
                          <a:ea typeface="Arial"/>
                          <a:cs typeface="Arial"/>
                          <a:sym typeface="Arial"/>
                        </a:rPr>
                        <a:t>It is underpinned by the understanding that all students do not necessary follow a typical developmental trajectory. </a:t>
                      </a:r>
                      <a:endParaRPr sz="1400" u="none" strike="noStrike" cap="none"/>
                    </a:p>
                    <a:p>
                      <a:pPr marL="285750" marR="0" lvl="0" indent="-285750" algn="just" rtl="0">
                        <a:lnSpc>
                          <a:spcPct val="150000"/>
                        </a:lnSpc>
                        <a:spcBef>
                          <a:spcPts val="0"/>
                        </a:spcBef>
                        <a:spcAft>
                          <a:spcPts val="0"/>
                        </a:spcAft>
                        <a:buClr>
                          <a:srgbClr val="000000"/>
                        </a:buClr>
                        <a:buSzPts val="1800"/>
                        <a:buFont typeface="Arial"/>
                        <a:buChar char="•"/>
                      </a:pPr>
                      <a:r>
                        <a:rPr lang="en-GB" sz="1400" b="0" u="none" strike="noStrike" cap="none">
                          <a:solidFill>
                            <a:srgbClr val="000000"/>
                          </a:solidFill>
                          <a:latin typeface="Arial"/>
                          <a:ea typeface="Arial"/>
                          <a:cs typeface="Arial"/>
                          <a:sym typeface="Arial"/>
                        </a:rPr>
                        <a:t>More conventional pedagogical approaches are used, as appropriate. </a:t>
                      </a:r>
                      <a:endParaRPr sz="1400" u="none" strike="noStrike" cap="none">
                        <a:solidFill>
                          <a:srgbClr val="000000"/>
                        </a:solidFill>
                      </a:endParaRPr>
                    </a:p>
                    <a:p>
                      <a:pPr marL="285750" marR="0" lvl="0" indent="-285750" algn="just" rtl="0">
                        <a:lnSpc>
                          <a:spcPct val="150000"/>
                        </a:lnSpc>
                        <a:spcBef>
                          <a:spcPts val="0"/>
                        </a:spcBef>
                        <a:spcAft>
                          <a:spcPts val="0"/>
                        </a:spcAft>
                        <a:buClr>
                          <a:srgbClr val="000000"/>
                        </a:buClr>
                        <a:buSzPts val="1800"/>
                        <a:buFont typeface="Arial"/>
                        <a:buChar char="•"/>
                      </a:pPr>
                      <a:r>
                        <a:rPr lang="en-GB" sz="1400" b="0" u="none" strike="noStrike" cap="none">
                          <a:solidFill>
                            <a:srgbClr val="000000"/>
                          </a:solidFill>
                          <a:latin typeface="Arial"/>
                          <a:ea typeface="Arial"/>
                          <a:cs typeface="Arial"/>
                          <a:sym typeface="Arial"/>
                        </a:rPr>
                        <a:t>Contextual and holistic teaching approaches are used to enable learning. </a:t>
                      </a:r>
                      <a:endParaRPr sz="1400" b="0" u="none" strike="noStrike" cap="none">
                        <a:solidFill>
                          <a:srgbClr val="000000"/>
                        </a:solidFill>
                        <a:latin typeface="Arial"/>
                        <a:ea typeface="Arial"/>
                        <a:cs typeface="Arial"/>
                        <a:sym typeface="Arial"/>
                      </a:endParaRPr>
                    </a:p>
                    <a:p>
                      <a:pPr marL="0" marR="0" lvl="0" indent="0" algn="just" rtl="0">
                        <a:lnSpc>
                          <a:spcPct val="150000"/>
                        </a:lnSpc>
                        <a:spcBef>
                          <a:spcPts val="0"/>
                        </a:spcBef>
                        <a:spcAft>
                          <a:spcPts val="0"/>
                        </a:spcAft>
                        <a:buClr>
                          <a:srgbClr val="000000"/>
                        </a:buClr>
                        <a:buSzPts val="1800"/>
                        <a:buFont typeface="Arial"/>
                        <a:buNone/>
                      </a:pPr>
                      <a:r>
                        <a:rPr lang="en-GB" sz="1400" b="0" u="none" strike="noStrike" cap="none">
                          <a:solidFill>
                            <a:srgbClr val="000000"/>
                          </a:solidFill>
                          <a:latin typeface="Arial"/>
                          <a:ea typeface="Arial"/>
                          <a:cs typeface="Arial"/>
                          <a:sym typeface="Arial"/>
                        </a:rPr>
                        <a:t>      These are supported with multi – disciplinary collaboration to meet the learning     </a:t>
                      </a:r>
                      <a:endParaRPr sz="1400" u="none" strike="noStrike" cap="none"/>
                    </a:p>
                    <a:p>
                      <a:pPr marL="0" marR="0" lvl="0" indent="0" algn="just" rtl="0">
                        <a:lnSpc>
                          <a:spcPct val="150000"/>
                        </a:lnSpc>
                        <a:spcBef>
                          <a:spcPts val="0"/>
                        </a:spcBef>
                        <a:spcAft>
                          <a:spcPts val="0"/>
                        </a:spcAft>
                        <a:buClr>
                          <a:srgbClr val="000000"/>
                        </a:buClr>
                        <a:buSzPts val="1800"/>
                        <a:buFont typeface="Arial"/>
                        <a:buNone/>
                      </a:pPr>
                      <a:r>
                        <a:rPr lang="en-GB" sz="1400" b="0" u="none" strike="noStrike" cap="none">
                          <a:solidFill>
                            <a:srgbClr val="000000"/>
                          </a:solidFill>
                          <a:latin typeface="Arial"/>
                          <a:ea typeface="Arial"/>
                          <a:cs typeface="Arial"/>
                          <a:sym typeface="Arial"/>
                        </a:rPr>
                        <a:t>      needs of individual students through:</a:t>
                      </a:r>
                      <a:endParaRPr sz="1400" u="none" strike="noStrike" cap="none"/>
                    </a:p>
                    <a:p>
                      <a:pPr marL="742950" marR="0" lvl="1" indent="-285750" algn="just" rtl="0">
                        <a:lnSpc>
                          <a:spcPct val="150000"/>
                        </a:lnSpc>
                        <a:spcBef>
                          <a:spcPts val="0"/>
                        </a:spcBef>
                        <a:spcAft>
                          <a:spcPts val="0"/>
                        </a:spcAft>
                        <a:buClr>
                          <a:srgbClr val="000000"/>
                        </a:buClr>
                        <a:buSzPts val="1800"/>
                        <a:buFont typeface="Arial"/>
                        <a:buChar char="•"/>
                      </a:pPr>
                      <a:r>
                        <a:rPr lang="en-GB" sz="1400" b="0" u="none" strike="noStrike" cap="none">
                          <a:solidFill>
                            <a:srgbClr val="000000"/>
                          </a:solidFill>
                          <a:latin typeface="Arial"/>
                          <a:ea typeface="Arial"/>
                          <a:cs typeface="Arial"/>
                          <a:sym typeface="Arial"/>
                        </a:rPr>
                        <a:t>Specialist</a:t>
                      </a:r>
                      <a:r>
                        <a:rPr lang="en-GB" sz="1400" u="none" strike="noStrike" cap="none">
                          <a:solidFill>
                            <a:srgbClr val="000000"/>
                          </a:solidFill>
                          <a:latin typeface="Arial"/>
                          <a:ea typeface="Arial"/>
                          <a:cs typeface="Arial"/>
                          <a:sym typeface="Arial"/>
                        </a:rPr>
                        <a:t>, Targeted and</a:t>
                      </a:r>
                      <a:r>
                        <a:rPr lang="en-GB" sz="1400" b="0" u="none" strike="noStrike" cap="none">
                          <a:solidFill>
                            <a:srgbClr val="000000"/>
                          </a:solidFill>
                          <a:latin typeface="Arial"/>
                          <a:ea typeface="Arial"/>
                          <a:cs typeface="Arial"/>
                          <a:sym typeface="Arial"/>
                        </a:rPr>
                        <a:t> </a:t>
                      </a:r>
                      <a:r>
                        <a:rPr lang="en-GB" sz="1400" u="none" strike="noStrike" cap="none">
                          <a:solidFill>
                            <a:srgbClr val="000000"/>
                          </a:solidFill>
                          <a:latin typeface="Arial"/>
                          <a:ea typeface="Arial"/>
                          <a:cs typeface="Arial"/>
                          <a:sym typeface="Arial"/>
                        </a:rPr>
                        <a:t>U</a:t>
                      </a:r>
                      <a:r>
                        <a:rPr lang="en-GB" sz="1400" b="0" u="none" strike="noStrike" cap="none">
                          <a:solidFill>
                            <a:srgbClr val="000000"/>
                          </a:solidFill>
                          <a:latin typeface="Arial"/>
                          <a:ea typeface="Arial"/>
                          <a:cs typeface="Arial"/>
                          <a:sym typeface="Arial"/>
                        </a:rPr>
                        <a:t>niversal  approach included – PERMAH, principles of TEACCH, SPELL, Positive Behaviour Support.</a:t>
                      </a:r>
                      <a:endParaRPr sz="1400" u="none" strike="noStrike" cap="none"/>
                    </a:p>
                    <a:p>
                      <a:pPr marL="742950" marR="0" lvl="1" indent="-285750" algn="just" rtl="0">
                        <a:lnSpc>
                          <a:spcPct val="150000"/>
                        </a:lnSpc>
                        <a:spcBef>
                          <a:spcPts val="0"/>
                        </a:spcBef>
                        <a:spcAft>
                          <a:spcPts val="0"/>
                        </a:spcAft>
                        <a:buClr>
                          <a:srgbClr val="000000"/>
                        </a:buClr>
                        <a:buSzPts val="1800"/>
                        <a:buFont typeface="Arial"/>
                        <a:buChar char="•"/>
                      </a:pPr>
                      <a:r>
                        <a:rPr lang="en-GB" sz="1400" b="0" u="none" strike="noStrike" cap="none">
                          <a:solidFill>
                            <a:srgbClr val="000000"/>
                          </a:solidFill>
                          <a:latin typeface="Arial"/>
                          <a:ea typeface="Arial"/>
                          <a:cs typeface="Arial"/>
                          <a:sym typeface="Arial"/>
                        </a:rPr>
                        <a:t>Communication programs that includes  PECS, Sign along, Intensive interaction,  sensory integration circuits, Attention Autism, Read Write Inc and </a:t>
                      </a:r>
                      <a:r>
                        <a:rPr lang="en-GB" sz="1400" b="0" u="none" strike="noStrike" cap="none">
                          <a:latin typeface="Arial"/>
                          <a:ea typeface="Arial"/>
                          <a:cs typeface="Arial"/>
                          <a:sym typeface="Arial"/>
                        </a:rPr>
                        <a:t>Supporting Social, emotional and mental health is supported with the THRIVE approach permeates teaching and learning.</a:t>
                      </a:r>
                      <a:endParaRPr sz="1400" u="none" strike="noStrike" cap="none"/>
                    </a:p>
                    <a:p>
                      <a:pPr marL="742950" marR="0" lvl="1" indent="-285750" algn="just" rtl="0">
                        <a:lnSpc>
                          <a:spcPct val="150000"/>
                        </a:lnSpc>
                        <a:spcBef>
                          <a:spcPts val="0"/>
                        </a:spcBef>
                        <a:spcAft>
                          <a:spcPts val="0"/>
                        </a:spcAft>
                        <a:buClr>
                          <a:schemeClr val="dk1"/>
                        </a:buClr>
                        <a:buSzPts val="1800"/>
                        <a:buFont typeface="Arial"/>
                        <a:buChar char="•"/>
                      </a:pPr>
                      <a:r>
                        <a:rPr lang="en-GB" sz="1400" b="0" u="none" strike="noStrike" cap="none">
                          <a:latin typeface="Arial"/>
                          <a:ea typeface="Arial"/>
                          <a:cs typeface="Arial"/>
                          <a:sym typeface="Arial"/>
                        </a:rPr>
                        <a:t>Physical and sensory development programs of study such as traditional PE, which includes, Yotisim, rebound </a:t>
                      </a:r>
                      <a:r>
                        <a:rPr lang="en-GB" sz="1400" u="none" strike="noStrike" cap="none">
                          <a:latin typeface="Arial"/>
                          <a:ea typeface="Arial"/>
                          <a:cs typeface="Arial"/>
                          <a:sym typeface="Arial"/>
                        </a:rPr>
                        <a:t>therapy</a:t>
                      </a:r>
                      <a:r>
                        <a:rPr lang="en-GB" sz="1400" b="0" u="none" strike="noStrike" cap="none">
                          <a:latin typeface="Arial"/>
                          <a:ea typeface="Arial"/>
                          <a:cs typeface="Arial"/>
                          <a:sym typeface="Arial"/>
                        </a:rPr>
                        <a:t> and individual sensory programs to access learning.   </a:t>
                      </a:r>
                      <a:endParaRPr sz="1200" u="none" strike="noStrike" cap="none"/>
                    </a:p>
                  </a:txBody>
                  <a:tcPr marL="91450" marR="91450" marT="45725" marB="45725">
                    <a:lnL w="9525"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2354350">
                <a:tc>
                  <a:txBody>
                    <a:bodyPr/>
                    <a:lstStyle/>
                    <a:p>
                      <a:pPr marL="0" marR="0" lvl="0" indent="0" algn="ctr" rtl="0">
                        <a:lnSpc>
                          <a:spcPct val="150000"/>
                        </a:lnSpc>
                        <a:spcBef>
                          <a:spcPts val="0"/>
                        </a:spcBef>
                        <a:spcAft>
                          <a:spcPts val="0"/>
                        </a:spcAft>
                        <a:buClr>
                          <a:srgbClr val="000000"/>
                        </a:buClr>
                        <a:buSzPts val="1800"/>
                        <a:buFont typeface="Arial"/>
                        <a:buNone/>
                      </a:pPr>
                      <a:endParaRPr sz="1100" u="none" strike="noStrike" cap="none"/>
                    </a:p>
                  </a:txBody>
                  <a:tcPr marL="91450" marR="91450" marT="45725" marB="45725">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chemeClr val="lt1"/>
                    </a:solidFill>
                  </a:tcPr>
                </a:tc>
                <a:tc>
                  <a:txBody>
                    <a:bodyPr/>
                    <a:lstStyle/>
                    <a:p>
                      <a:pPr marL="285750" marR="0" lvl="0" indent="-285750" algn="l" rtl="0">
                        <a:lnSpc>
                          <a:spcPct val="150000"/>
                        </a:lnSpc>
                        <a:spcBef>
                          <a:spcPts val="0"/>
                        </a:spcBef>
                        <a:spcAft>
                          <a:spcPts val="0"/>
                        </a:spcAft>
                        <a:buClr>
                          <a:srgbClr val="000000"/>
                        </a:buClr>
                        <a:buSzPts val="1600"/>
                        <a:buFont typeface="Arial"/>
                        <a:buChar char="•"/>
                      </a:pPr>
                      <a:r>
                        <a:rPr lang="en-GB" sz="1400" u="none" strike="noStrike" cap="none">
                          <a:solidFill>
                            <a:srgbClr val="000000"/>
                          </a:solidFill>
                          <a:latin typeface="Arial"/>
                          <a:ea typeface="Arial"/>
                          <a:cs typeface="Arial"/>
                          <a:sym typeface="Arial"/>
                        </a:rPr>
                        <a:t>Classrooms equipped and organised to meet specific needs/ preferred learning style.  </a:t>
                      </a:r>
                      <a:endParaRPr sz="1400" u="none" strike="noStrike" cap="none"/>
                    </a:p>
                    <a:p>
                      <a:pPr marL="285750" marR="0" lvl="0" indent="-285750" algn="l" rtl="0">
                        <a:lnSpc>
                          <a:spcPct val="150000"/>
                        </a:lnSpc>
                        <a:spcBef>
                          <a:spcPts val="0"/>
                        </a:spcBef>
                        <a:spcAft>
                          <a:spcPts val="0"/>
                        </a:spcAft>
                        <a:buClr>
                          <a:srgbClr val="000000"/>
                        </a:buClr>
                        <a:buSzPts val="1600"/>
                        <a:buFont typeface="Arial"/>
                        <a:buChar char="•"/>
                      </a:pPr>
                      <a:r>
                        <a:rPr lang="en-GB" sz="1400" u="none" strike="noStrike" cap="none">
                          <a:solidFill>
                            <a:srgbClr val="000000"/>
                          </a:solidFill>
                          <a:latin typeface="Arial"/>
                          <a:ea typeface="Arial"/>
                          <a:cs typeface="Arial"/>
                          <a:sym typeface="Arial"/>
                        </a:rPr>
                        <a:t>Greater opportunities to build key skills.</a:t>
                      </a:r>
                      <a:endParaRPr sz="1400" u="none" strike="noStrike" cap="none"/>
                    </a:p>
                    <a:p>
                      <a:pPr marL="285750" marR="0" lvl="0" indent="-285750" algn="l" rtl="0">
                        <a:lnSpc>
                          <a:spcPct val="150000"/>
                        </a:lnSpc>
                        <a:spcBef>
                          <a:spcPts val="0"/>
                        </a:spcBef>
                        <a:spcAft>
                          <a:spcPts val="0"/>
                        </a:spcAft>
                        <a:buClr>
                          <a:srgbClr val="000000"/>
                        </a:buClr>
                        <a:buSzPts val="1600"/>
                        <a:buFont typeface="Arial"/>
                        <a:buChar char="•"/>
                      </a:pPr>
                      <a:r>
                        <a:rPr lang="en-GB" sz="1400" u="none" strike="noStrike" cap="none">
                          <a:solidFill>
                            <a:srgbClr val="000000"/>
                          </a:solidFill>
                          <a:latin typeface="Arial"/>
                          <a:ea typeface="Arial"/>
                          <a:cs typeface="Arial"/>
                          <a:sym typeface="Arial"/>
                        </a:rPr>
                        <a:t>Appropriately skills staff are allocated. </a:t>
                      </a:r>
                      <a:endParaRPr sz="1400" u="none" strike="noStrike" cap="none">
                        <a:solidFill>
                          <a:srgbClr val="000000"/>
                        </a:solidFill>
                        <a:latin typeface="Arial"/>
                        <a:ea typeface="Arial"/>
                        <a:cs typeface="Arial"/>
                        <a:sym typeface="Arial"/>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chemeClr val="lt1"/>
                      </a:solidFill>
                      <a:prstDash val="solid"/>
                      <a:round/>
                      <a:headEnd type="none" w="sm" len="sm"/>
                      <a:tailEnd type="none" w="sm" len="sm"/>
                    </a:lnB>
                    <a:solidFill>
                      <a:schemeClr val="lt1"/>
                    </a:solidFill>
                  </a:tcPr>
                </a:tc>
                <a:tc v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5"/>
          <p:cNvSpPr txBox="1"/>
          <p:nvPr/>
        </p:nvSpPr>
        <p:spPr>
          <a:xfrm>
            <a:off x="689344" y="127367"/>
            <a:ext cx="10515600" cy="598706"/>
          </a:xfrm>
          <a:prstGeom prst="rect">
            <a:avLst/>
          </a:prstGeom>
          <a:solidFill>
            <a:srgbClr val="DAE5F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0000"/>
              </a:buClr>
              <a:buSzPts val="4400"/>
              <a:buFont typeface="Arial"/>
              <a:buNone/>
            </a:pPr>
            <a:r>
              <a:rPr lang="en-GB" sz="4400" b="0" i="0" u="none" strike="noStrike" cap="none">
                <a:solidFill>
                  <a:schemeClr val="dk1"/>
                </a:solidFill>
                <a:latin typeface="Arial"/>
                <a:ea typeface="Arial"/>
                <a:cs typeface="Arial"/>
                <a:sym typeface="Arial"/>
              </a:rPr>
              <a:t>Implementation - Structure </a:t>
            </a:r>
            <a:endParaRPr sz="1400" b="0" i="0" u="none" strike="noStrike" cap="none">
              <a:solidFill>
                <a:srgbClr val="000000"/>
              </a:solidFill>
              <a:latin typeface="Arial"/>
              <a:ea typeface="Arial"/>
              <a:cs typeface="Arial"/>
              <a:sym typeface="Arial"/>
            </a:endParaRPr>
          </a:p>
        </p:txBody>
      </p:sp>
      <p:graphicFrame>
        <p:nvGraphicFramePr>
          <p:cNvPr id="193" name="Google Shape;193;p35"/>
          <p:cNvGraphicFramePr/>
          <p:nvPr>
            <p:extLst>
              <p:ext uri="{D42A27DB-BD31-4B8C-83A1-F6EECF244321}">
                <p14:modId xmlns:p14="http://schemas.microsoft.com/office/powerpoint/2010/main" val="3439777932"/>
              </p:ext>
            </p:extLst>
          </p:nvPr>
        </p:nvGraphicFramePr>
        <p:xfrm>
          <a:off x="346229" y="836548"/>
          <a:ext cx="11845775" cy="5566900"/>
        </p:xfrm>
        <a:graphic>
          <a:graphicData uri="http://schemas.openxmlformats.org/drawingml/2006/table">
            <a:tbl>
              <a:tblPr firstRow="1" bandRow="1">
                <a:noFill/>
                <a:tableStyleId>{E165B0BF-0948-44D1-8C2C-9B98934BB11B}</a:tableStyleId>
              </a:tblPr>
              <a:tblGrid>
                <a:gridCol w="4112900">
                  <a:extLst>
                    <a:ext uri="{9D8B030D-6E8A-4147-A177-3AD203B41FA5}">
                      <a16:colId xmlns:a16="http://schemas.microsoft.com/office/drawing/2014/main" val="20000"/>
                    </a:ext>
                  </a:extLst>
                </a:gridCol>
                <a:gridCol w="4198775">
                  <a:extLst>
                    <a:ext uri="{9D8B030D-6E8A-4147-A177-3AD203B41FA5}">
                      <a16:colId xmlns:a16="http://schemas.microsoft.com/office/drawing/2014/main" val="20001"/>
                    </a:ext>
                  </a:extLst>
                </a:gridCol>
                <a:gridCol w="3534100">
                  <a:extLst>
                    <a:ext uri="{9D8B030D-6E8A-4147-A177-3AD203B41FA5}">
                      <a16:colId xmlns:a16="http://schemas.microsoft.com/office/drawing/2014/main" val="20002"/>
                    </a:ext>
                  </a:extLst>
                </a:gridCol>
              </a:tblGrid>
              <a:tr h="411600">
                <a:tc gridSpan="3">
                  <a:txBody>
                    <a:bodyPr/>
                    <a:lstStyle/>
                    <a:p>
                      <a:pPr marL="0" marR="0" lvl="0" indent="0" algn="ctr" rtl="0">
                        <a:lnSpc>
                          <a:spcPct val="100000"/>
                        </a:lnSpc>
                        <a:spcBef>
                          <a:spcPts val="0"/>
                        </a:spcBef>
                        <a:spcAft>
                          <a:spcPts val="0"/>
                        </a:spcAft>
                        <a:buClr>
                          <a:schemeClr val="dk1"/>
                        </a:buClr>
                        <a:buSzPts val="1400"/>
                        <a:buFont typeface="Arial"/>
                        <a:buNone/>
                      </a:pPr>
                      <a:r>
                        <a:rPr lang="en-GB" sz="1400" u="none" strike="noStrike" cap="none">
                          <a:solidFill>
                            <a:schemeClr val="dk1"/>
                          </a:solidFill>
                        </a:rPr>
                        <a:t>Curriculum Structure</a:t>
                      </a:r>
                      <a:endParaRPr sz="14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AE5F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15125">
                <a:tc>
                  <a:txBody>
                    <a:bodyPr/>
                    <a:lstStyle/>
                    <a:p>
                      <a:pPr marL="0" marR="0" lvl="0" indent="0" algn="ctr" rtl="0">
                        <a:lnSpc>
                          <a:spcPct val="100000"/>
                        </a:lnSpc>
                        <a:spcBef>
                          <a:spcPts val="0"/>
                        </a:spcBef>
                        <a:spcAft>
                          <a:spcPts val="0"/>
                        </a:spcAft>
                        <a:buClr>
                          <a:srgbClr val="000000"/>
                        </a:buClr>
                        <a:buSzPts val="2000"/>
                        <a:buFont typeface="Arial"/>
                        <a:buNone/>
                      </a:pPr>
                      <a:r>
                        <a:rPr lang="en-GB" sz="1200" b="1" u="none" strike="noStrike" cap="none">
                          <a:solidFill>
                            <a:schemeClr val="dk1"/>
                          </a:solidFill>
                          <a:latin typeface="Arial"/>
                          <a:ea typeface="Arial"/>
                          <a:cs typeface="Arial"/>
                          <a:sym typeface="Arial"/>
                        </a:rPr>
                        <a:t>Pathway 1</a:t>
                      </a:r>
                      <a:endParaRPr sz="1200" u="none" strike="noStrike" cap="none"/>
                    </a:p>
                    <a:p>
                      <a:pPr marL="0" marR="0" lvl="0" indent="0" algn="ctr" rtl="0">
                        <a:lnSpc>
                          <a:spcPct val="100000"/>
                        </a:lnSpc>
                        <a:spcBef>
                          <a:spcPts val="0"/>
                        </a:spcBef>
                        <a:spcAft>
                          <a:spcPts val="0"/>
                        </a:spcAft>
                        <a:buClr>
                          <a:srgbClr val="000000"/>
                        </a:buClr>
                        <a:buSzPts val="1400"/>
                        <a:buFont typeface="Arial"/>
                        <a:buNone/>
                      </a:pPr>
                      <a:r>
                        <a:rPr lang="en-GB" sz="1200" b="1" u="none" strike="noStrike" cap="none">
                          <a:solidFill>
                            <a:schemeClr val="dk1"/>
                          </a:solidFill>
                          <a:latin typeface="Arial"/>
                          <a:ea typeface="Arial"/>
                          <a:cs typeface="Arial"/>
                          <a:sym typeface="Arial"/>
                        </a:rPr>
                        <a:t>PAF1-4</a:t>
                      </a:r>
                      <a:endParaRPr sz="12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CC00"/>
                    </a:solidFill>
                  </a:tcPr>
                </a:tc>
                <a:tc>
                  <a:txBody>
                    <a:bodyPr/>
                    <a:lstStyle/>
                    <a:p>
                      <a:pPr marL="0" marR="0" lvl="0" indent="0" algn="ctr" rtl="0">
                        <a:lnSpc>
                          <a:spcPct val="100000"/>
                        </a:lnSpc>
                        <a:spcBef>
                          <a:spcPts val="0"/>
                        </a:spcBef>
                        <a:spcAft>
                          <a:spcPts val="0"/>
                        </a:spcAft>
                        <a:buClr>
                          <a:srgbClr val="000000"/>
                        </a:buClr>
                        <a:buSzPts val="2000"/>
                        <a:buFont typeface="Arial"/>
                        <a:buNone/>
                      </a:pPr>
                      <a:r>
                        <a:rPr lang="en-GB" sz="1200" b="1" u="none" strike="noStrike" cap="none">
                          <a:solidFill>
                            <a:schemeClr val="dk1"/>
                          </a:solidFill>
                          <a:latin typeface="Arial"/>
                          <a:ea typeface="Arial"/>
                          <a:cs typeface="Arial"/>
                          <a:sym typeface="Arial"/>
                        </a:rPr>
                        <a:t>Pathway 2</a:t>
                      </a:r>
                      <a:endParaRPr sz="1200" u="none" strike="noStrike" cap="none"/>
                    </a:p>
                    <a:p>
                      <a:pPr marL="0" marR="0" lvl="0" indent="0" algn="ctr" rtl="0">
                        <a:lnSpc>
                          <a:spcPct val="100000"/>
                        </a:lnSpc>
                        <a:spcBef>
                          <a:spcPts val="0"/>
                        </a:spcBef>
                        <a:spcAft>
                          <a:spcPts val="0"/>
                        </a:spcAft>
                        <a:buClr>
                          <a:srgbClr val="000000"/>
                        </a:buClr>
                        <a:buSzPts val="1400"/>
                        <a:buFont typeface="Arial"/>
                        <a:buNone/>
                      </a:pPr>
                      <a:r>
                        <a:rPr lang="en-GB" sz="1200" b="1" u="none" strike="noStrike" cap="none">
                          <a:solidFill>
                            <a:schemeClr val="dk1"/>
                          </a:solidFill>
                          <a:latin typeface="Arial"/>
                          <a:ea typeface="Arial"/>
                          <a:cs typeface="Arial"/>
                          <a:sym typeface="Arial"/>
                        </a:rPr>
                        <a:t>PAF 5-</a:t>
                      </a:r>
                      <a:r>
                        <a:rPr lang="en-GB" sz="1200" b="1" u="none" strike="noStrike" cap="none">
                          <a:latin typeface="Arial"/>
                          <a:ea typeface="Arial"/>
                          <a:cs typeface="Arial"/>
                          <a:sym typeface="Arial"/>
                        </a:rPr>
                        <a:t>8</a:t>
                      </a:r>
                      <a:endParaRPr sz="1200" b="1" u="none" strike="noStrike" cap="none">
                        <a:latin typeface="Arial"/>
                        <a:ea typeface="Arial"/>
                        <a:cs typeface="Arial"/>
                        <a:sym typeface="Aria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4A7D6"/>
                    </a:solidFill>
                  </a:tcPr>
                </a:tc>
                <a:tc>
                  <a:txBody>
                    <a:bodyPr/>
                    <a:lstStyle/>
                    <a:p>
                      <a:pPr marL="0" marR="0" lvl="0" indent="0" algn="ctr" rtl="0">
                        <a:lnSpc>
                          <a:spcPct val="100000"/>
                        </a:lnSpc>
                        <a:spcBef>
                          <a:spcPts val="0"/>
                        </a:spcBef>
                        <a:spcAft>
                          <a:spcPts val="0"/>
                        </a:spcAft>
                        <a:buClr>
                          <a:srgbClr val="000000"/>
                        </a:buClr>
                        <a:buSzPts val="2000"/>
                        <a:buFont typeface="Arial"/>
                        <a:buNone/>
                      </a:pPr>
                      <a:r>
                        <a:rPr lang="en-GB" sz="1200" b="1" u="none" strike="noStrike" cap="none">
                          <a:solidFill>
                            <a:schemeClr val="dk1"/>
                          </a:solidFill>
                          <a:latin typeface="Arial"/>
                          <a:ea typeface="Arial"/>
                          <a:cs typeface="Arial"/>
                          <a:sym typeface="Arial"/>
                        </a:rPr>
                        <a:t>Pathway 3</a:t>
                      </a:r>
                      <a:endParaRPr sz="1200" u="none" strike="noStrike" cap="none"/>
                    </a:p>
                    <a:p>
                      <a:pPr marL="0" marR="0" lvl="0" indent="0" algn="ctr" rtl="0">
                        <a:lnSpc>
                          <a:spcPct val="100000"/>
                        </a:lnSpc>
                        <a:spcBef>
                          <a:spcPts val="0"/>
                        </a:spcBef>
                        <a:spcAft>
                          <a:spcPts val="0"/>
                        </a:spcAft>
                        <a:buClr>
                          <a:srgbClr val="000000"/>
                        </a:buClr>
                        <a:buSzPts val="1400"/>
                        <a:buFont typeface="Arial"/>
                        <a:buNone/>
                      </a:pPr>
                      <a:r>
                        <a:rPr lang="en-GB" sz="1200" b="1" u="none" strike="noStrike" cap="none">
                          <a:solidFill>
                            <a:schemeClr val="dk1"/>
                          </a:solidFill>
                          <a:latin typeface="Arial"/>
                          <a:ea typeface="Arial"/>
                          <a:cs typeface="Arial"/>
                          <a:sym typeface="Arial"/>
                        </a:rPr>
                        <a:t>PAF </a:t>
                      </a:r>
                      <a:r>
                        <a:rPr lang="en-GB" sz="1200" b="1" u="none" strike="noStrike" cap="none">
                          <a:latin typeface="Arial"/>
                          <a:ea typeface="Arial"/>
                          <a:cs typeface="Arial"/>
                          <a:sym typeface="Arial"/>
                        </a:rPr>
                        <a:t>9</a:t>
                      </a:r>
                      <a:r>
                        <a:rPr lang="en-GB" sz="1200" b="1" u="none" strike="noStrike" cap="none">
                          <a:solidFill>
                            <a:schemeClr val="dk1"/>
                          </a:solidFill>
                          <a:latin typeface="Arial"/>
                          <a:ea typeface="Arial"/>
                          <a:cs typeface="Arial"/>
                          <a:sym typeface="Arial"/>
                        </a:rPr>
                        <a:t>+</a:t>
                      </a:r>
                      <a:endParaRPr sz="12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9FC5E8"/>
                    </a:solidFill>
                  </a:tcPr>
                </a:tc>
                <a:extLst>
                  <a:ext uri="{0D108BD9-81ED-4DB2-BD59-A6C34878D82A}">
                    <a16:rowId xmlns:a16="http://schemas.microsoft.com/office/drawing/2014/main" val="10001"/>
                  </a:ext>
                </a:extLst>
              </a:tr>
              <a:tr h="4540175">
                <a:tc>
                  <a:txBody>
                    <a:bodyPr/>
                    <a:lstStyle/>
                    <a:p>
                      <a:pPr marL="0" marR="0" lvl="0" indent="0" algn="just" rtl="0">
                        <a:lnSpc>
                          <a:spcPct val="150000"/>
                        </a:lnSpc>
                        <a:spcBef>
                          <a:spcPts val="0"/>
                        </a:spcBef>
                        <a:spcAft>
                          <a:spcPts val="0"/>
                        </a:spcAft>
                        <a:buClr>
                          <a:schemeClr val="dk1"/>
                        </a:buClr>
                        <a:buSzPts val="1600"/>
                        <a:buFont typeface="Arial"/>
                        <a:buNone/>
                      </a:pPr>
                      <a:r>
                        <a:rPr lang="en-GB" sz="1200" u="none" strike="noStrike" cap="none">
                          <a:latin typeface="Arial"/>
                          <a:ea typeface="Arial"/>
                          <a:cs typeface="Arial"/>
                          <a:sym typeface="Arial"/>
                        </a:rPr>
                        <a:t>In Pathway 1 s</a:t>
                      </a:r>
                      <a:r>
                        <a:rPr lang="en-GB" sz="1200" b="0" u="none" strike="noStrike" cap="none">
                          <a:solidFill>
                            <a:schemeClr val="dk1"/>
                          </a:solidFill>
                          <a:latin typeface="Arial"/>
                          <a:ea typeface="Arial"/>
                          <a:cs typeface="Arial"/>
                          <a:sym typeface="Arial"/>
                        </a:rPr>
                        <a:t>tudents </a:t>
                      </a:r>
                      <a:r>
                        <a:rPr lang="en-GB" sz="1200" u="none" strike="noStrike" cap="none">
                          <a:latin typeface="Arial"/>
                          <a:ea typeface="Arial"/>
                          <a:cs typeface="Arial"/>
                          <a:sym typeface="Arial"/>
                        </a:rPr>
                        <a:t>follow the PH+</a:t>
                      </a:r>
                      <a:r>
                        <a:rPr lang="en-GB" sz="1200" b="0" u="none" strike="noStrike" cap="none">
                          <a:solidFill>
                            <a:schemeClr val="dk1"/>
                          </a:solidFill>
                          <a:latin typeface="Arial"/>
                          <a:ea typeface="Arial"/>
                          <a:cs typeface="Arial"/>
                          <a:sym typeface="Arial"/>
                        </a:rPr>
                        <a:t> Functional skills Curricul</a:t>
                      </a:r>
                      <a:r>
                        <a:rPr lang="en-GB" sz="1200" u="none" strike="noStrike" cap="none">
                          <a:latin typeface="Arial"/>
                          <a:ea typeface="Arial"/>
                          <a:cs typeface="Arial"/>
                          <a:sym typeface="Arial"/>
                        </a:rPr>
                        <a:t>um. Students in Pathway 1</a:t>
                      </a:r>
                      <a:r>
                        <a:rPr lang="en-GB" sz="1200" b="0" u="none" strike="noStrike" cap="none">
                          <a:solidFill>
                            <a:schemeClr val="dk1"/>
                          </a:solidFill>
                          <a:latin typeface="Arial"/>
                          <a:ea typeface="Arial"/>
                          <a:cs typeface="Arial"/>
                          <a:sym typeface="Arial"/>
                        </a:rPr>
                        <a:t> have complex learning needs and have a combination of high sensory processing/communication/interaction difficulties, which in some cases presents with self-injurious behaviours. It is a person-centred curriculum, designed to enable students to learn functional skills and experience a range activities through preferred learning activities, meeting students sensory needs, which will subsequently enable them to engage in learning and developing independence. The focus is on developing the key skills of communication, cognition , independence and personal care in an engaging and stimulating environment. Students will have the opportunity to pursue accreditation in ASDAN Towards Independence at KS4 and NOCN Personal Progress at KS5. </a:t>
                      </a:r>
                      <a:endParaRPr sz="12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just" rtl="0">
                        <a:lnSpc>
                          <a:spcPct val="150000"/>
                        </a:lnSpc>
                        <a:spcBef>
                          <a:spcPts val="0"/>
                        </a:spcBef>
                        <a:spcAft>
                          <a:spcPts val="0"/>
                        </a:spcAft>
                        <a:buClr>
                          <a:schemeClr val="dk1"/>
                        </a:buClr>
                        <a:buSzPts val="1100"/>
                        <a:buFont typeface="Arial"/>
                        <a:buNone/>
                      </a:pPr>
                      <a:r>
                        <a:rPr lang="en-GB" sz="1200" u="none" strike="noStrike" cap="none">
                          <a:latin typeface="Arial"/>
                          <a:ea typeface="Arial"/>
                          <a:cs typeface="Arial"/>
                          <a:sym typeface="Arial"/>
                        </a:rPr>
                        <a:t>Students in Pathway 2 follow  the Semi-Formal Curriculum. Students have severe learning difficulties and some have a complexity of needs and emergent communication, social and interaction skills. They have an inconsistent learning profile and learn best through a combination of experiential learning and a topic-based approach. Life skills permeate the curriculum and focuses on real life experiences and application in engaging and stimulating environments.  Students have the opportunity to pursue accreditation in ASDAN Life skills challenges at KS3 (yr 9) and ASDAN Transition Challenge at KS4 and at KS5, NOCN accreditation. </a:t>
                      </a:r>
                      <a:endParaRPr sz="1200" u="none" strike="noStrike" cap="none"/>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just" rtl="0">
                        <a:lnSpc>
                          <a:spcPct val="150000"/>
                        </a:lnSpc>
                        <a:spcBef>
                          <a:spcPts val="0"/>
                        </a:spcBef>
                        <a:spcAft>
                          <a:spcPts val="0"/>
                        </a:spcAft>
                        <a:buClr>
                          <a:schemeClr val="dk1"/>
                        </a:buClr>
                        <a:buSzPts val="1100"/>
                        <a:buFont typeface="Arial"/>
                        <a:buNone/>
                      </a:pPr>
                      <a:r>
                        <a:rPr lang="en-GB" sz="1200" u="none" strike="noStrike" cap="none" dirty="0">
                          <a:latin typeface="Arial"/>
                          <a:ea typeface="Arial"/>
                          <a:cs typeface="Arial"/>
                          <a:sym typeface="Arial"/>
                        </a:rPr>
                        <a:t>Students in Pathway 3 follow the Formal Curriculum. Students  have developing communication, social and interaction skills. They have a more consistent learning profile and are able to access the range of National Curriculum subjects for their Key Stage, for example Maths and Computing. It aims to develop higher order thinking skills, such as critical thinking and problem solving as well as functional skills and employability and independence skills.  Students have the opportunity to work towards nationally recognised accreditations; at KS4</a:t>
                      </a:r>
                      <a:r>
                        <a:rPr lang="en-GB" sz="1400" u="none" strike="noStrike" cap="none" dirty="0">
                          <a:latin typeface="Arial"/>
                          <a:ea typeface="Arial"/>
                          <a:cs typeface="Arial"/>
                          <a:sym typeface="Arial"/>
                        </a:rPr>
                        <a:t> </a:t>
                      </a:r>
                      <a:r>
                        <a:rPr lang="en-GB" sz="1200" u="none" strike="noStrike" cap="none" dirty="0">
                          <a:latin typeface="Arial"/>
                          <a:ea typeface="Arial"/>
                          <a:cs typeface="Arial"/>
                          <a:sym typeface="Arial"/>
                        </a:rPr>
                        <a:t>ASDAN Personal Development programs and at Key stage 5 NOCN accreditation, Arts Award and OCR Entry Level </a:t>
                      </a:r>
                      <a:r>
                        <a:rPr lang="en-GB" sz="1400" u="none" strike="noStrike" cap="none" dirty="0">
                          <a:latin typeface="Arial"/>
                          <a:ea typeface="Arial"/>
                          <a:cs typeface="Arial"/>
                          <a:sym typeface="Arial"/>
                        </a:rPr>
                        <a:t>courses. </a:t>
                      </a:r>
                      <a:endParaRPr sz="1400" u="none" strike="noStrike" cap="none"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194" name="Google Shape;194;p35"/>
          <p:cNvSpPr/>
          <p:nvPr/>
        </p:nvSpPr>
        <p:spPr>
          <a:xfrm>
            <a:off x="4212163" y="1359488"/>
            <a:ext cx="510300" cy="255300"/>
          </a:xfrm>
          <a:prstGeom prst="leftRightArrow">
            <a:avLst>
              <a:gd name="adj1" fmla="val 50000"/>
              <a:gd name="adj2" fmla="val 50000"/>
            </a:avLst>
          </a:prstGeom>
          <a:solidFill>
            <a:schemeClr val="dk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5" name="Google Shape;195;p35"/>
          <p:cNvSpPr/>
          <p:nvPr/>
        </p:nvSpPr>
        <p:spPr>
          <a:xfrm>
            <a:off x="8333247" y="1381810"/>
            <a:ext cx="510300" cy="255300"/>
          </a:xfrm>
          <a:prstGeom prst="leftRightArrow">
            <a:avLst>
              <a:gd name="adj1" fmla="val 50000"/>
              <a:gd name="adj2" fmla="val 50000"/>
            </a:avLst>
          </a:prstGeom>
          <a:solidFill>
            <a:schemeClr val="dk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7"/>
          <p:cNvSpPr/>
          <p:nvPr/>
        </p:nvSpPr>
        <p:spPr>
          <a:xfrm>
            <a:off x="176550" y="1372750"/>
            <a:ext cx="5448750" cy="2116638"/>
          </a:xfrm>
          <a:prstGeom prst="flowChartProcess">
            <a:avLst/>
          </a:prstGeom>
          <a:no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00"/>
              </a:buClr>
              <a:buSzPts val="1400"/>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490"/>
              </a:spcBef>
              <a:spcAft>
                <a:spcPts val="0"/>
              </a:spcAft>
              <a:buClr>
                <a:srgbClr val="000000"/>
              </a:buClr>
              <a:buSzPts val="1400"/>
              <a:buFont typeface="Arial"/>
              <a:buNone/>
            </a:pPr>
            <a:r>
              <a:rPr lang="en-GB" sz="1200" b="1" i="0" u="none" strike="noStrike" cap="none" dirty="0">
                <a:solidFill>
                  <a:schemeClr val="dk1"/>
                </a:solidFill>
                <a:latin typeface="Arial"/>
                <a:ea typeface="Arial"/>
                <a:cs typeface="Arial"/>
                <a:sym typeface="Arial"/>
              </a:rPr>
              <a:t>Aims</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To develop cognition, communication, independence and self-care. </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To increase attendance at activities and complete tasks.</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To develop skills that will be useful in adult life,  </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To develop learning, co-operation, social and communication skills through the presentation of and involvement in tasks that are meaningful, relevant and motivating.</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To meet sensory needs in order to support learning.</a:t>
            </a:r>
            <a:endParaRPr sz="1200" b="0" i="0" u="none" strike="noStrike" cap="none" dirty="0">
              <a:solidFill>
                <a:schemeClr val="dk1"/>
              </a:solidFill>
              <a:latin typeface="Arial"/>
              <a:ea typeface="Arial"/>
              <a:cs typeface="Arial"/>
              <a:sym typeface="Arial"/>
            </a:endParaRPr>
          </a:p>
          <a:p>
            <a:pPr marL="45720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Arial"/>
              <a:ea typeface="Arial"/>
              <a:cs typeface="Arial"/>
              <a:sym typeface="Arial"/>
            </a:endParaRPr>
          </a:p>
          <a:p>
            <a:pPr marL="0" marR="0" lvl="0" indent="0" algn="just" rtl="0">
              <a:lnSpc>
                <a:spcPct val="90000"/>
              </a:lnSpc>
              <a:spcBef>
                <a:spcPts val="0"/>
              </a:spcBef>
              <a:spcAft>
                <a:spcPts val="0"/>
              </a:spcAft>
              <a:buClr>
                <a:srgbClr val="000000"/>
              </a:buClr>
              <a:buSzPts val="1050"/>
              <a:buFont typeface="Arial"/>
              <a:buNone/>
            </a:pPr>
            <a:endParaRPr sz="1050" b="0" i="0" u="none" strike="noStrike" cap="none" dirty="0">
              <a:solidFill>
                <a:schemeClr val="dk1"/>
              </a:solidFill>
              <a:latin typeface="Trebuchet MS"/>
              <a:ea typeface="Trebuchet MS"/>
              <a:cs typeface="Trebuchet MS"/>
              <a:sym typeface="Trebuchet MS"/>
            </a:endParaRPr>
          </a:p>
        </p:txBody>
      </p:sp>
      <p:sp>
        <p:nvSpPr>
          <p:cNvPr id="201" name="Google Shape;201;p7"/>
          <p:cNvSpPr/>
          <p:nvPr/>
        </p:nvSpPr>
        <p:spPr>
          <a:xfrm>
            <a:off x="5867250" y="1372750"/>
            <a:ext cx="5681325" cy="2630750"/>
          </a:xfrm>
          <a:prstGeom prst="flowChartProcess">
            <a:avLst/>
          </a:prstGeom>
          <a:solidFill>
            <a:schemeClr val="lt1"/>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1" i="0" u="none" strike="noStrike" cap="none" dirty="0">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endParaRPr sz="900" b="1" i="0" u="none" strike="noStrike" cap="none" dirty="0">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endParaRPr sz="900" b="1" i="0" u="none" strike="noStrike" cap="none"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1400"/>
              <a:buFont typeface="Arial"/>
              <a:buNone/>
            </a:pPr>
            <a:r>
              <a:rPr lang="en-GB" sz="1200" b="1" i="0" u="none" strike="noStrike" cap="none" dirty="0">
                <a:solidFill>
                  <a:schemeClr val="dk1"/>
                </a:solidFill>
                <a:latin typeface="Arial"/>
                <a:ea typeface="Arial"/>
                <a:cs typeface="Arial"/>
                <a:sym typeface="Arial"/>
              </a:rPr>
              <a:t>Approaches to Learning</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Contextual and Multi disciplinary approach.</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Small learning groups with a high level of support and personalised instruction. </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Engagement through practical and interactive activities.</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Sensory needs must be met before engaging in activities that develop functional skills. </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Personalised and structured timetable includes preferred learning activities and sensory needs.  </a:t>
            </a:r>
            <a:endParaRPr sz="1200" b="0" i="0" u="none" strike="noStrike" cap="none" dirty="0">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Learning takes place in a functional setting and sometimes at individual workstations, which rotates with practical learning experiences and preferred learning activities. </a:t>
            </a:r>
            <a:endParaRPr sz="1200" b="0" i="0" u="none" strike="noStrike" cap="none" dirty="0">
              <a:solidFill>
                <a:schemeClr val="dk1"/>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dirty="0">
                <a:solidFill>
                  <a:schemeClr val="dk1"/>
                </a:solidFill>
                <a:latin typeface="Arial"/>
                <a:ea typeface="Arial"/>
                <a:cs typeface="Arial"/>
                <a:sym typeface="Arial"/>
              </a:rPr>
              <a:t>Total communication used to develop communication and cognitive skills.</a:t>
            </a: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endParaRPr sz="900" b="1" i="0" u="none" strike="noStrike" cap="none" dirty="0">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endParaRPr sz="900" b="1" i="0" u="none" strike="noStrike" cap="none" dirty="0">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endParaRPr sz="900" b="1" i="0" u="none" strike="noStrike" cap="none"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1"/>
              </a:solidFill>
              <a:latin typeface="Trebuchet MS"/>
              <a:ea typeface="Trebuchet MS"/>
              <a:cs typeface="Trebuchet MS"/>
              <a:sym typeface="Trebuchet MS"/>
            </a:endParaRPr>
          </a:p>
        </p:txBody>
      </p:sp>
      <p:sp>
        <p:nvSpPr>
          <p:cNvPr id="202" name="Google Shape;202;p7"/>
          <p:cNvSpPr/>
          <p:nvPr/>
        </p:nvSpPr>
        <p:spPr>
          <a:xfrm>
            <a:off x="5867250" y="4126139"/>
            <a:ext cx="5681325" cy="963875"/>
          </a:xfrm>
          <a:prstGeom prst="flowChartProcess">
            <a:avLst/>
          </a:prstGeom>
          <a:solidFill>
            <a:schemeClr val="lt1"/>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l" rtl="0">
              <a:lnSpc>
                <a:spcPct val="100000"/>
              </a:lnSpc>
              <a:spcBef>
                <a:spcPts val="0"/>
              </a:spcBef>
              <a:spcAft>
                <a:spcPts val="0"/>
              </a:spcAft>
              <a:buClr>
                <a:srgbClr val="000000"/>
              </a:buClr>
              <a:buSzPts val="1400"/>
              <a:buFont typeface="Arial"/>
              <a:buChar char="•"/>
            </a:pPr>
            <a:r>
              <a:rPr lang="en-GB" sz="1200" b="0" i="0" u="none" strike="noStrike" cap="none">
                <a:solidFill>
                  <a:schemeClr val="dk1"/>
                </a:solidFill>
                <a:latin typeface="Arial"/>
                <a:ea typeface="Arial"/>
                <a:cs typeface="Arial"/>
                <a:sym typeface="Arial"/>
              </a:rPr>
              <a:t>Accreditation:</a:t>
            </a:r>
            <a:endParaRPr sz="12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400"/>
              <a:buFont typeface="Arial"/>
              <a:buChar char="•"/>
            </a:pPr>
            <a:r>
              <a:rPr lang="en-GB" sz="1200" b="0" i="0" u="none" strike="noStrike" cap="none">
                <a:solidFill>
                  <a:schemeClr val="dk1"/>
                </a:solidFill>
                <a:latin typeface="Arial"/>
                <a:ea typeface="Arial"/>
                <a:cs typeface="Arial"/>
                <a:sym typeface="Arial"/>
              </a:rPr>
              <a:t>Year 11 complete ASDAN Towards independence –  Starting out and Sensory communication. </a:t>
            </a:r>
            <a:endParaRPr sz="1200" b="0" i="0" u="none" strike="noStrike" cap="none">
              <a:solidFill>
                <a:schemeClr val="dk1"/>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400"/>
              <a:buFont typeface="Arial"/>
              <a:buChar char="•"/>
            </a:pPr>
            <a:r>
              <a:rPr lang="en-GB" sz="1200" b="0" i="0" u="none" strike="noStrike" cap="none">
                <a:solidFill>
                  <a:schemeClr val="dk1"/>
                </a:solidFill>
                <a:latin typeface="Arial"/>
                <a:ea typeface="Arial"/>
                <a:cs typeface="Arial"/>
                <a:sym typeface="Arial"/>
              </a:rPr>
              <a:t>KS5- NOCN - personal progress modules.</a:t>
            </a:r>
            <a:endParaRPr sz="1200" b="0" i="0" u="none" strike="noStrike" cap="none">
              <a:solidFill>
                <a:schemeClr val="dk1"/>
              </a:solidFill>
              <a:latin typeface="Arial"/>
              <a:ea typeface="Arial"/>
              <a:cs typeface="Arial"/>
              <a:sym typeface="Arial"/>
            </a:endParaRPr>
          </a:p>
        </p:txBody>
      </p:sp>
      <p:sp>
        <p:nvSpPr>
          <p:cNvPr id="203" name="Google Shape;203;p7"/>
          <p:cNvSpPr/>
          <p:nvPr/>
        </p:nvSpPr>
        <p:spPr>
          <a:xfrm>
            <a:off x="176545" y="3601929"/>
            <a:ext cx="5448762" cy="1293667"/>
          </a:xfrm>
          <a:prstGeom prst="flowChartProcess">
            <a:avLst/>
          </a:prstGeom>
          <a:no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GB" sz="1200" b="1" i="0" u="none" strike="noStrike" cap="none">
                <a:solidFill>
                  <a:schemeClr val="dk1"/>
                </a:solidFill>
                <a:latin typeface="Arial"/>
                <a:ea typeface="Arial"/>
                <a:cs typeface="Arial"/>
                <a:sym typeface="Arial"/>
              </a:rPr>
              <a:t>Therapeutic Provision</a:t>
            </a:r>
            <a:endParaRPr sz="12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Most students have a ‘specialist’ level of therapy input from the therapy department; O.T, SaLT and Music.  </a:t>
            </a:r>
            <a:endParaRPr sz="12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All students have a communication and sensory passport which outlines needs that must be met before learning can take place. </a:t>
            </a:r>
            <a:endParaRPr sz="12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Trebuchet MS"/>
              <a:ea typeface="Trebuchet MS"/>
              <a:cs typeface="Trebuchet MS"/>
              <a:sym typeface="Trebuchet MS"/>
            </a:endParaRPr>
          </a:p>
        </p:txBody>
      </p:sp>
      <p:sp>
        <p:nvSpPr>
          <p:cNvPr id="204" name="Google Shape;204;p7"/>
          <p:cNvSpPr/>
          <p:nvPr/>
        </p:nvSpPr>
        <p:spPr>
          <a:xfrm>
            <a:off x="176545" y="5212651"/>
            <a:ext cx="11451929" cy="1435799"/>
          </a:xfrm>
          <a:prstGeom prst="flowChartProcess">
            <a:avLst/>
          </a:prstGeom>
          <a:solidFill>
            <a:schemeClr val="lt1"/>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GB" sz="1400" b="1" i="0" u="none" strike="noStrike" cap="none">
                <a:solidFill>
                  <a:schemeClr val="dk1"/>
                </a:solidFill>
                <a:latin typeface="Arial"/>
                <a:ea typeface="Arial"/>
                <a:cs typeface="Arial"/>
                <a:sym typeface="Arial"/>
              </a:rPr>
              <a:t>Assessment</a:t>
            </a:r>
            <a:endParaRPr sz="1400" b="1" i="0" u="none" strike="noStrike" cap="none">
              <a:solidFill>
                <a:srgbClr val="000000"/>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200"/>
              <a:buFont typeface="Arial"/>
              <a:buChar char="•"/>
            </a:pPr>
            <a:r>
              <a:rPr lang="en-GB" sz="1200" b="0" i="0" u="none" strike="noStrike" cap="none">
                <a:solidFill>
                  <a:schemeClr val="dk1"/>
                </a:solidFill>
                <a:latin typeface="Arial"/>
                <a:ea typeface="Arial"/>
                <a:cs typeface="Arial"/>
                <a:sym typeface="Arial"/>
              </a:rPr>
              <a:t>Tracking sheets- recording outcomes for all practical activities and progress towards these outcomes</a:t>
            </a:r>
            <a:endParaRPr sz="1200" b="0" i="0" u="none" strike="noStrike" cap="none">
              <a:solidFill>
                <a:srgbClr val="000000"/>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200"/>
              <a:buFont typeface="Arial"/>
              <a:buChar char="•"/>
            </a:pPr>
            <a:r>
              <a:rPr lang="en-GB" sz="1200" b="0" i="0" u="none" strike="noStrike" cap="none">
                <a:solidFill>
                  <a:schemeClr val="dk1"/>
                </a:solidFill>
                <a:latin typeface="Arial"/>
                <a:ea typeface="Arial"/>
                <a:cs typeface="Arial"/>
                <a:sym typeface="Arial"/>
              </a:rPr>
              <a:t>Progress Towards meeting short term outcomes using Evidence for learning.</a:t>
            </a:r>
            <a:endParaRPr sz="1200" b="0" i="0" u="none" strike="noStrike" cap="none">
              <a:solidFill>
                <a:schemeClr val="dk1"/>
              </a:solidFill>
              <a:latin typeface="Arial"/>
              <a:ea typeface="Arial"/>
              <a:cs typeface="Arial"/>
              <a:sym typeface="Arial"/>
            </a:endParaRPr>
          </a:p>
          <a:p>
            <a:pPr marL="285750" marR="0" lvl="0" indent="-273050" algn="l" rtl="0">
              <a:lnSpc>
                <a:spcPct val="100000"/>
              </a:lnSpc>
              <a:spcBef>
                <a:spcPts val="0"/>
              </a:spcBef>
              <a:spcAft>
                <a:spcPts val="0"/>
              </a:spcAft>
              <a:buClr>
                <a:schemeClr val="dk1"/>
              </a:buClr>
              <a:buSzPts val="1200"/>
              <a:buFont typeface="Arial"/>
              <a:buChar char="•"/>
            </a:pPr>
            <a:r>
              <a:rPr lang="en-GB" sz="1200" b="0" i="0" u="none" strike="noStrike" cap="none">
                <a:solidFill>
                  <a:schemeClr val="dk1"/>
                </a:solidFill>
                <a:latin typeface="Arial"/>
                <a:ea typeface="Arial"/>
                <a:cs typeface="Arial"/>
                <a:sym typeface="Arial"/>
              </a:rPr>
              <a:t>Engagement profiles-- which record progress in levels of engagement using the Engagement for Learning model.</a:t>
            </a:r>
            <a:endParaRPr sz="1200" b="0" i="0" u="none" strike="noStrike" cap="none">
              <a:solidFill>
                <a:schemeClr val="dk1"/>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400"/>
              <a:buFont typeface="Arial"/>
              <a:buChar char="•"/>
            </a:pPr>
            <a:r>
              <a:rPr lang="en-GB" sz="1200" b="0" i="0" u="none" strike="noStrike" cap="none">
                <a:solidFill>
                  <a:schemeClr val="dk1"/>
                </a:solidFill>
                <a:latin typeface="Arial"/>
                <a:ea typeface="Arial"/>
                <a:cs typeface="Arial"/>
                <a:sym typeface="Arial"/>
              </a:rPr>
              <a:t>Thrive assessment </a:t>
            </a:r>
            <a:endParaRPr sz="12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chemeClr val="dk1"/>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05" name="Google Shape;205;p7"/>
          <p:cNvSpPr txBox="1">
            <a:spLocks noGrp="1"/>
          </p:cNvSpPr>
          <p:nvPr>
            <p:ph type="title"/>
          </p:nvPr>
        </p:nvSpPr>
        <p:spPr>
          <a:xfrm>
            <a:off x="798826" y="680825"/>
            <a:ext cx="9825300" cy="623700"/>
          </a:xfrm>
          <a:prstGeom prst="rect">
            <a:avLst/>
          </a:prstGeom>
          <a:solidFill>
            <a:srgbClr val="FFFF99"/>
          </a:solidFill>
          <a:ln w="9525" cap="flat" cmpd="sng">
            <a:solidFill>
              <a:srgbClr val="E36C09"/>
            </a:solidFill>
            <a:prstDash val="solid"/>
            <a:round/>
            <a:headEnd type="none" w="sm" len="sm"/>
            <a:tailEnd type="none" w="sm" len="sm"/>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3600"/>
              <a:buFont typeface="Trebuchet MS"/>
              <a:buNone/>
            </a:pPr>
            <a:r>
              <a:rPr lang="en-GB" sz="2400" dirty="0">
                <a:solidFill>
                  <a:schemeClr val="dk1"/>
                </a:solidFill>
                <a:latin typeface="Arial"/>
                <a:ea typeface="Arial"/>
                <a:cs typeface="Arial"/>
                <a:sym typeface="Arial"/>
              </a:rPr>
              <a:t>Pathway 1: PH+ Functional Skills Curriculum </a:t>
            </a:r>
            <a:endParaRPr sz="2400" dirty="0">
              <a:solidFill>
                <a:schemeClr val="dk1"/>
              </a:solidFill>
              <a:latin typeface="Arial"/>
              <a:ea typeface="Arial"/>
              <a:cs typeface="Arial"/>
              <a:sym typeface="Arial"/>
            </a:endParaRPr>
          </a:p>
        </p:txBody>
      </p:sp>
      <p:sp>
        <p:nvSpPr>
          <p:cNvPr id="206" name="Google Shape;206;p7"/>
          <p:cNvSpPr txBox="1"/>
          <p:nvPr/>
        </p:nvSpPr>
        <p:spPr>
          <a:xfrm>
            <a:off x="798826" y="0"/>
            <a:ext cx="9825300" cy="612600"/>
          </a:xfrm>
          <a:prstGeom prst="rect">
            <a:avLst/>
          </a:prstGeom>
          <a:solidFill>
            <a:srgbClr val="DAE5F1"/>
          </a:solid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4400"/>
              <a:buFont typeface="Trebuchet MS"/>
              <a:buNone/>
            </a:pPr>
            <a:r>
              <a:rPr lang="en-GB" sz="3200" b="0" i="0" u="none" strike="noStrike" cap="none">
                <a:solidFill>
                  <a:schemeClr val="dk1"/>
                </a:solidFill>
                <a:latin typeface="Arial"/>
                <a:ea typeface="Arial"/>
                <a:cs typeface="Arial"/>
                <a:sym typeface="Arial"/>
              </a:rPr>
              <a:t>Implementation – Organisation  </a:t>
            </a:r>
            <a:endParaRPr sz="105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8"/>
          <p:cNvSpPr/>
          <p:nvPr/>
        </p:nvSpPr>
        <p:spPr>
          <a:xfrm>
            <a:off x="5465455" y="2876495"/>
            <a:ext cx="1051409" cy="766374"/>
          </a:xfrm>
          <a:prstGeom prst="ellipse">
            <a:avLst/>
          </a:prstGeom>
          <a:solidFill>
            <a:srgbClr val="008000"/>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Functional skills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Curriculum</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KS3/4</a:t>
            </a:r>
            <a:endParaRPr sz="1400" b="0" i="0" u="none" strike="noStrike" cap="none">
              <a:solidFill>
                <a:srgbClr val="000000"/>
              </a:solidFill>
              <a:latin typeface="Arial"/>
              <a:ea typeface="Arial"/>
              <a:cs typeface="Arial"/>
              <a:sym typeface="Arial"/>
            </a:endParaRPr>
          </a:p>
        </p:txBody>
      </p:sp>
      <p:sp>
        <p:nvSpPr>
          <p:cNvPr id="212" name="Google Shape;212;p8"/>
          <p:cNvSpPr/>
          <p:nvPr/>
        </p:nvSpPr>
        <p:spPr>
          <a:xfrm>
            <a:off x="4545707" y="3450311"/>
            <a:ext cx="951901" cy="802511"/>
          </a:xfrm>
          <a:prstGeom prst="ellipse">
            <a:avLst/>
          </a:prstGeom>
          <a:solidFill>
            <a:srgbClr val="FFCC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Transition </a:t>
            </a:r>
            <a:endParaRPr sz="1400" b="0" i="0" u="none" strike="noStrike" cap="none">
              <a:solidFill>
                <a:srgbClr val="000000"/>
              </a:solidFill>
              <a:latin typeface="Arial"/>
              <a:ea typeface="Arial"/>
              <a:cs typeface="Arial"/>
              <a:sym typeface="Arial"/>
            </a:endParaRPr>
          </a:p>
        </p:txBody>
      </p:sp>
      <p:sp>
        <p:nvSpPr>
          <p:cNvPr id="213" name="Google Shape;213;p8"/>
          <p:cNvSpPr/>
          <p:nvPr/>
        </p:nvSpPr>
        <p:spPr>
          <a:xfrm>
            <a:off x="6578144" y="3444072"/>
            <a:ext cx="904200" cy="827700"/>
          </a:xfrm>
          <a:prstGeom prst="ellipse">
            <a:avLst/>
          </a:prstGeom>
          <a:solidFill>
            <a:srgbClr val="FABF8E"/>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Indepen-dence </a:t>
            </a:r>
            <a:endParaRPr sz="1400" b="0" i="0" u="none" strike="noStrike" cap="none">
              <a:solidFill>
                <a:srgbClr val="000000"/>
              </a:solidFill>
              <a:latin typeface="Arial"/>
              <a:ea typeface="Arial"/>
              <a:cs typeface="Arial"/>
              <a:sym typeface="Arial"/>
            </a:endParaRPr>
          </a:p>
        </p:txBody>
      </p:sp>
      <p:sp>
        <p:nvSpPr>
          <p:cNvPr id="214" name="Google Shape;214;p8"/>
          <p:cNvSpPr/>
          <p:nvPr/>
        </p:nvSpPr>
        <p:spPr>
          <a:xfrm>
            <a:off x="4495181" y="2373923"/>
            <a:ext cx="873156" cy="812817"/>
          </a:xfrm>
          <a:prstGeom prst="ellipse">
            <a:avLst/>
          </a:prstGeom>
          <a:solidFill>
            <a:srgbClr val="FF00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Relating and inter-</a:t>
            </a:r>
            <a:endParaRPr sz="9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acting</a:t>
            </a:r>
            <a:endParaRPr sz="1400" b="0" i="0" u="none" strike="noStrike" cap="none">
              <a:solidFill>
                <a:srgbClr val="000000"/>
              </a:solidFill>
              <a:latin typeface="Arial"/>
              <a:ea typeface="Arial"/>
              <a:cs typeface="Arial"/>
              <a:sym typeface="Arial"/>
            </a:endParaRPr>
          </a:p>
        </p:txBody>
      </p:sp>
      <p:sp>
        <p:nvSpPr>
          <p:cNvPr id="215" name="Google Shape;215;p8"/>
          <p:cNvSpPr/>
          <p:nvPr/>
        </p:nvSpPr>
        <p:spPr>
          <a:xfrm>
            <a:off x="6683515" y="2477919"/>
            <a:ext cx="873395" cy="775015"/>
          </a:xfrm>
          <a:prstGeom prst="ellipse">
            <a:avLst/>
          </a:prstGeom>
          <a:solidFill>
            <a:srgbClr val="B2A0C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Learning and under-</a:t>
            </a:r>
            <a:endParaRPr sz="8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standing </a:t>
            </a:r>
            <a:endParaRPr sz="800" b="1" i="0" u="none" strike="noStrike" cap="none">
              <a:solidFill>
                <a:schemeClr val="dk1"/>
              </a:solidFill>
              <a:latin typeface="Trebuchet MS"/>
              <a:ea typeface="Trebuchet MS"/>
              <a:cs typeface="Trebuchet MS"/>
              <a:sym typeface="Trebuchet MS"/>
            </a:endParaRPr>
          </a:p>
        </p:txBody>
      </p:sp>
      <p:sp>
        <p:nvSpPr>
          <p:cNvPr id="216" name="Google Shape;216;p8"/>
          <p:cNvSpPr/>
          <p:nvPr/>
        </p:nvSpPr>
        <p:spPr>
          <a:xfrm>
            <a:off x="5553945" y="3837817"/>
            <a:ext cx="951901" cy="849096"/>
          </a:xfrm>
          <a:prstGeom prst="ellipse">
            <a:avLst/>
          </a:prstGeom>
          <a:solidFill>
            <a:srgbClr val="93B3D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Leisure and well being </a:t>
            </a:r>
            <a:endParaRPr sz="1400" b="0" i="0" u="none" strike="noStrike" cap="none">
              <a:solidFill>
                <a:srgbClr val="000000"/>
              </a:solidFill>
              <a:latin typeface="Arial"/>
              <a:ea typeface="Arial"/>
              <a:cs typeface="Arial"/>
              <a:sym typeface="Arial"/>
            </a:endParaRPr>
          </a:p>
        </p:txBody>
      </p:sp>
      <p:sp>
        <p:nvSpPr>
          <p:cNvPr id="217" name="Google Shape;217;p8"/>
          <p:cNvSpPr/>
          <p:nvPr/>
        </p:nvSpPr>
        <p:spPr>
          <a:xfrm>
            <a:off x="5503915" y="1808512"/>
            <a:ext cx="873311" cy="777514"/>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1400" b="0" i="0" u="none" strike="noStrike" cap="none">
              <a:solidFill>
                <a:srgbClr val="000000"/>
              </a:solidFill>
              <a:latin typeface="Arial"/>
              <a:ea typeface="Arial"/>
              <a:cs typeface="Arial"/>
              <a:sym typeface="Arial"/>
            </a:endParaRPr>
          </a:p>
        </p:txBody>
      </p:sp>
      <p:cxnSp>
        <p:nvCxnSpPr>
          <p:cNvPr id="218" name="Google Shape;218;p8"/>
          <p:cNvCxnSpPr/>
          <p:nvPr/>
        </p:nvCxnSpPr>
        <p:spPr>
          <a:xfrm rot="10800000">
            <a:off x="6008195" y="3565875"/>
            <a:ext cx="0" cy="295174"/>
          </a:xfrm>
          <a:prstGeom prst="straightConnector1">
            <a:avLst/>
          </a:prstGeom>
          <a:noFill/>
          <a:ln w="9525" cap="flat" cmpd="sng">
            <a:solidFill>
              <a:schemeClr val="dk1"/>
            </a:solidFill>
            <a:prstDash val="dash"/>
            <a:round/>
            <a:headEnd type="none" w="sm" len="sm"/>
            <a:tailEnd type="none" w="sm" len="sm"/>
          </a:ln>
        </p:spPr>
      </p:cxnSp>
      <p:cxnSp>
        <p:nvCxnSpPr>
          <p:cNvPr id="219" name="Google Shape;219;p8"/>
          <p:cNvCxnSpPr/>
          <p:nvPr/>
        </p:nvCxnSpPr>
        <p:spPr>
          <a:xfrm rot="10800000">
            <a:off x="6008195" y="2567825"/>
            <a:ext cx="0" cy="295174"/>
          </a:xfrm>
          <a:prstGeom prst="straightConnector1">
            <a:avLst/>
          </a:prstGeom>
          <a:noFill/>
          <a:ln w="9525" cap="flat" cmpd="sng">
            <a:solidFill>
              <a:schemeClr val="dk1"/>
            </a:solidFill>
            <a:prstDash val="dash"/>
            <a:round/>
            <a:headEnd type="none" w="sm" len="sm"/>
            <a:tailEnd type="none" w="sm" len="sm"/>
          </a:ln>
        </p:spPr>
      </p:cxnSp>
      <p:cxnSp>
        <p:nvCxnSpPr>
          <p:cNvPr id="220" name="Google Shape;220;p8"/>
          <p:cNvCxnSpPr/>
          <p:nvPr/>
        </p:nvCxnSpPr>
        <p:spPr>
          <a:xfrm rot="10800000">
            <a:off x="5368338" y="2924944"/>
            <a:ext cx="185428" cy="144016"/>
          </a:xfrm>
          <a:prstGeom prst="straightConnector1">
            <a:avLst/>
          </a:prstGeom>
          <a:noFill/>
          <a:ln w="9525" cap="flat" cmpd="sng">
            <a:solidFill>
              <a:schemeClr val="dk1"/>
            </a:solidFill>
            <a:prstDash val="dash"/>
            <a:round/>
            <a:headEnd type="none" w="sm" len="sm"/>
            <a:tailEnd type="none" w="sm" len="sm"/>
          </a:ln>
        </p:spPr>
      </p:cxnSp>
      <p:cxnSp>
        <p:nvCxnSpPr>
          <p:cNvPr id="221" name="Google Shape;221;p8"/>
          <p:cNvCxnSpPr/>
          <p:nvPr/>
        </p:nvCxnSpPr>
        <p:spPr>
          <a:xfrm rot="10800000" flipH="1">
            <a:off x="5415650" y="3450311"/>
            <a:ext cx="231271" cy="142661"/>
          </a:xfrm>
          <a:prstGeom prst="straightConnector1">
            <a:avLst/>
          </a:prstGeom>
          <a:noFill/>
          <a:ln w="9525" cap="flat" cmpd="sng">
            <a:solidFill>
              <a:schemeClr val="dk1"/>
            </a:solidFill>
            <a:prstDash val="dash"/>
            <a:round/>
            <a:headEnd type="none" w="sm" len="sm"/>
            <a:tailEnd type="none" w="sm" len="sm"/>
          </a:ln>
        </p:spPr>
      </p:cxnSp>
      <p:cxnSp>
        <p:nvCxnSpPr>
          <p:cNvPr id="222" name="Google Shape;222;p8"/>
          <p:cNvCxnSpPr/>
          <p:nvPr/>
        </p:nvCxnSpPr>
        <p:spPr>
          <a:xfrm rot="10800000" flipH="1">
            <a:off x="6427254" y="2996953"/>
            <a:ext cx="256169" cy="117779"/>
          </a:xfrm>
          <a:prstGeom prst="straightConnector1">
            <a:avLst/>
          </a:prstGeom>
          <a:noFill/>
          <a:ln w="9525" cap="flat" cmpd="sng">
            <a:solidFill>
              <a:schemeClr val="dk1"/>
            </a:solidFill>
            <a:prstDash val="dash"/>
            <a:round/>
            <a:headEnd type="none" w="sm" len="sm"/>
            <a:tailEnd type="none" w="sm" len="sm"/>
          </a:ln>
        </p:spPr>
      </p:cxnSp>
      <p:cxnSp>
        <p:nvCxnSpPr>
          <p:cNvPr id="223" name="Google Shape;223;p8"/>
          <p:cNvCxnSpPr/>
          <p:nvPr/>
        </p:nvCxnSpPr>
        <p:spPr>
          <a:xfrm rot="10800000">
            <a:off x="6417356" y="3437381"/>
            <a:ext cx="226470" cy="162918"/>
          </a:xfrm>
          <a:prstGeom prst="straightConnector1">
            <a:avLst/>
          </a:prstGeom>
          <a:noFill/>
          <a:ln w="9525" cap="flat" cmpd="sng">
            <a:solidFill>
              <a:schemeClr val="dk1"/>
            </a:solidFill>
            <a:prstDash val="dash"/>
            <a:round/>
            <a:headEnd type="none" w="sm" len="sm"/>
            <a:tailEnd type="none" w="sm" len="sm"/>
          </a:ln>
        </p:spPr>
      </p:cxnSp>
      <p:sp>
        <p:nvSpPr>
          <p:cNvPr id="224" name="Google Shape;224;p8"/>
          <p:cNvSpPr/>
          <p:nvPr/>
        </p:nvSpPr>
        <p:spPr>
          <a:xfrm>
            <a:off x="5532912" y="987075"/>
            <a:ext cx="824367" cy="720080"/>
          </a:xfrm>
          <a:prstGeom prst="hexagon">
            <a:avLst>
              <a:gd name="adj" fmla="val 25000"/>
              <a:gd name="vf" fmla="val 115470"/>
            </a:avLst>
          </a:prstGeom>
          <a:solidFill>
            <a:schemeClr val="accent3"/>
          </a:solidFill>
          <a:ln w="9525" cap="flat" cmpd="sng">
            <a:solidFill>
              <a:schemeClr val="dk1"/>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Functional Reading schemes and writing</a:t>
            </a:r>
            <a:endParaRPr sz="600" b="0" i="0" u="none" strike="noStrike" cap="none">
              <a:solidFill>
                <a:schemeClr val="dk1"/>
              </a:solidFill>
              <a:latin typeface="Trebuchet MS"/>
              <a:ea typeface="Trebuchet MS"/>
              <a:cs typeface="Trebuchet MS"/>
              <a:sym typeface="Trebuchet MS"/>
            </a:endParaRPr>
          </a:p>
        </p:txBody>
      </p:sp>
      <p:sp>
        <p:nvSpPr>
          <p:cNvPr id="225" name="Google Shape;225;p8"/>
          <p:cNvSpPr/>
          <p:nvPr/>
        </p:nvSpPr>
        <p:spPr>
          <a:xfrm>
            <a:off x="6211984" y="601685"/>
            <a:ext cx="824367" cy="720080"/>
          </a:xfrm>
          <a:prstGeom prst="hexagon">
            <a:avLst>
              <a:gd name="adj" fmla="val 25000"/>
              <a:gd name="vf" fmla="val 115470"/>
            </a:avLst>
          </a:prstGeom>
          <a:solidFill>
            <a:schemeClr val="accent3"/>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Arial"/>
                <a:ea typeface="Arial"/>
                <a:cs typeface="Arial"/>
                <a:sym typeface="Arial"/>
              </a:rPr>
              <a:t>Inclusive communication </a:t>
            </a:r>
            <a:endParaRPr sz="800" b="0" i="0" u="none" strike="noStrike" cap="none">
              <a:solidFill>
                <a:schemeClr val="dk1"/>
              </a:solidFill>
              <a:latin typeface="Arial"/>
              <a:ea typeface="Arial"/>
              <a:cs typeface="Arial"/>
              <a:sym typeface="Arial"/>
            </a:endParaRPr>
          </a:p>
        </p:txBody>
      </p:sp>
      <p:sp>
        <p:nvSpPr>
          <p:cNvPr id="226" name="Google Shape;226;p8"/>
          <p:cNvSpPr/>
          <p:nvPr/>
        </p:nvSpPr>
        <p:spPr>
          <a:xfrm>
            <a:off x="7382444" y="1808512"/>
            <a:ext cx="1015555" cy="893385"/>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Arial"/>
                <a:ea typeface="Arial"/>
                <a:cs typeface="Arial"/>
                <a:sym typeface="Arial"/>
              </a:rPr>
              <a:t>Functional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Arial"/>
                <a:ea typeface="Arial"/>
                <a:cs typeface="Arial"/>
                <a:sym typeface="Arial"/>
              </a:rPr>
              <a:t>Numeracy</a:t>
            </a:r>
            <a:r>
              <a:rPr lang="en-GB" sz="800" b="0" i="0" u="none" strike="noStrike" cap="none">
                <a:solidFill>
                  <a:schemeClr val="dk1"/>
                </a:solidFill>
                <a:latin typeface="Trebuchet MS"/>
                <a:ea typeface="Trebuchet MS"/>
                <a:cs typeface="Trebuchet MS"/>
                <a:sym typeface="Trebuchet MS"/>
              </a:rPr>
              <a:t> </a:t>
            </a:r>
            <a:endParaRPr sz="800" b="0" i="0" u="none" strike="noStrike" cap="none">
              <a:solidFill>
                <a:schemeClr val="dk1"/>
              </a:solidFill>
              <a:latin typeface="Trebuchet MS"/>
              <a:ea typeface="Trebuchet MS"/>
              <a:cs typeface="Trebuchet MS"/>
              <a:sym typeface="Trebuchet MS"/>
            </a:endParaRPr>
          </a:p>
        </p:txBody>
      </p:sp>
      <p:sp>
        <p:nvSpPr>
          <p:cNvPr id="227" name="Google Shape;227;p8"/>
          <p:cNvSpPr/>
          <p:nvPr/>
        </p:nvSpPr>
        <p:spPr>
          <a:xfrm>
            <a:off x="8272561" y="1477189"/>
            <a:ext cx="1015555" cy="785066"/>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Knowledge of the world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endParaRPr sz="800" b="0" i="0" u="none" strike="noStrike" cap="none">
              <a:solidFill>
                <a:schemeClr val="dk1"/>
              </a:solidFill>
              <a:latin typeface="Trebuchet MS"/>
              <a:ea typeface="Trebuchet MS"/>
              <a:cs typeface="Trebuchet MS"/>
              <a:sym typeface="Trebuchet MS"/>
            </a:endParaRPr>
          </a:p>
        </p:txBody>
      </p:sp>
      <p:sp>
        <p:nvSpPr>
          <p:cNvPr id="228" name="Google Shape;228;p8"/>
          <p:cNvSpPr/>
          <p:nvPr/>
        </p:nvSpPr>
        <p:spPr>
          <a:xfrm>
            <a:off x="8179727" y="3435275"/>
            <a:ext cx="1108500" cy="78510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Community </a:t>
            </a:r>
            <a:r>
              <a:rPr lang="en-GB" sz="800">
                <a:solidFill>
                  <a:schemeClr val="dk1"/>
                </a:solidFill>
                <a:latin typeface="Trebuchet MS"/>
                <a:ea typeface="Trebuchet MS"/>
                <a:cs typeface="Trebuchet MS"/>
                <a:sym typeface="Trebuchet MS"/>
              </a:rPr>
              <a:t>skills</a:t>
            </a:r>
            <a:endParaRPr sz="800" b="0" i="0" u="none" strike="noStrike" cap="none">
              <a:solidFill>
                <a:schemeClr val="dk1"/>
              </a:solidFill>
              <a:latin typeface="Trebuchet MS"/>
              <a:ea typeface="Trebuchet MS"/>
              <a:cs typeface="Trebuchet MS"/>
              <a:sym typeface="Trebuchet MS"/>
            </a:endParaRPr>
          </a:p>
        </p:txBody>
      </p:sp>
      <p:sp>
        <p:nvSpPr>
          <p:cNvPr id="229" name="Google Shape;229;p8"/>
          <p:cNvSpPr/>
          <p:nvPr/>
        </p:nvSpPr>
        <p:spPr>
          <a:xfrm>
            <a:off x="7437200" y="3805349"/>
            <a:ext cx="835361" cy="760151"/>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Home management</a:t>
            </a:r>
            <a:endParaRPr sz="600" b="0" i="0" u="none" strike="noStrike" cap="none">
              <a:solidFill>
                <a:schemeClr val="dk1"/>
              </a:solidFill>
              <a:latin typeface="Trebuchet MS"/>
              <a:ea typeface="Trebuchet MS"/>
              <a:cs typeface="Trebuchet MS"/>
              <a:sym typeface="Trebuchet MS"/>
            </a:endParaRPr>
          </a:p>
        </p:txBody>
      </p:sp>
      <p:sp>
        <p:nvSpPr>
          <p:cNvPr id="230" name="Google Shape;230;p8"/>
          <p:cNvSpPr/>
          <p:nvPr/>
        </p:nvSpPr>
        <p:spPr>
          <a:xfrm>
            <a:off x="4262106" y="4805627"/>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Physical development</a:t>
            </a:r>
            <a:endParaRPr sz="800" b="0" i="0" u="none" strike="noStrike" cap="none">
              <a:solidFill>
                <a:schemeClr val="dk1"/>
              </a:solidFill>
              <a:latin typeface="Trebuchet MS"/>
              <a:ea typeface="Trebuchet MS"/>
              <a:cs typeface="Trebuchet MS"/>
              <a:sym typeface="Trebuchet MS"/>
            </a:endParaRPr>
          </a:p>
        </p:txBody>
      </p:sp>
      <p:sp>
        <p:nvSpPr>
          <p:cNvPr id="231" name="Google Shape;231;p8"/>
          <p:cNvSpPr/>
          <p:nvPr/>
        </p:nvSpPr>
        <p:spPr>
          <a:xfrm>
            <a:off x="6347009" y="5144164"/>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t>
            </a:r>
            <a:endParaRPr sz="800" b="0" i="0" u="none" strike="noStrike" cap="none">
              <a:solidFill>
                <a:schemeClr val="dk1"/>
              </a:solidFill>
              <a:latin typeface="Trebuchet MS"/>
              <a:ea typeface="Trebuchet MS"/>
              <a:cs typeface="Trebuchet MS"/>
              <a:sym typeface="Trebuchet MS"/>
            </a:endParaRPr>
          </a:p>
        </p:txBody>
      </p:sp>
      <p:sp>
        <p:nvSpPr>
          <p:cNvPr id="232" name="Google Shape;232;p8"/>
          <p:cNvSpPr/>
          <p:nvPr/>
        </p:nvSpPr>
        <p:spPr>
          <a:xfrm>
            <a:off x="6891056" y="244780"/>
            <a:ext cx="824367" cy="720080"/>
          </a:xfrm>
          <a:prstGeom prst="hexagon">
            <a:avLst>
              <a:gd name="adj" fmla="val 25000"/>
              <a:gd name="vf" fmla="val 115470"/>
            </a:avLst>
          </a:prstGeom>
          <a:solidFill>
            <a:schemeClr val="accent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Specialist SALT input</a:t>
            </a:r>
            <a:endParaRPr sz="600" b="0" i="0" u="none" strike="noStrike" cap="none">
              <a:solidFill>
                <a:schemeClr val="dk1"/>
              </a:solidFill>
              <a:latin typeface="Trebuchet MS"/>
              <a:ea typeface="Trebuchet MS"/>
              <a:cs typeface="Trebuchet MS"/>
              <a:sym typeface="Trebuchet MS"/>
            </a:endParaRPr>
          </a:p>
        </p:txBody>
      </p:sp>
      <p:sp>
        <p:nvSpPr>
          <p:cNvPr id="233" name="Google Shape;233;p8"/>
          <p:cNvSpPr/>
          <p:nvPr/>
        </p:nvSpPr>
        <p:spPr>
          <a:xfrm rot="-5400000">
            <a:off x="6529124" y="2417785"/>
            <a:ext cx="432048" cy="7190014"/>
          </a:xfrm>
          <a:prstGeom prst="leftBrace">
            <a:avLst>
              <a:gd name="adj1" fmla="val 8333"/>
              <a:gd name="adj2" fmla="val 49420"/>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sp>
        <p:nvSpPr>
          <p:cNvPr id="234" name="Google Shape;234;p8"/>
          <p:cNvSpPr txBox="1"/>
          <p:nvPr/>
        </p:nvSpPr>
        <p:spPr>
          <a:xfrm>
            <a:off x="2869949" y="6282289"/>
            <a:ext cx="6418167" cy="26157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dk1"/>
                </a:solidFill>
                <a:latin typeface="Trebuchet MS"/>
                <a:ea typeface="Trebuchet MS"/>
                <a:cs typeface="Trebuchet MS"/>
                <a:sym typeface="Trebuchet MS"/>
              </a:rPr>
              <a:t>The termly topic themes draw together each aspect of the curriculum and provides a topic focus</a:t>
            </a:r>
            <a:endParaRPr sz="1100" b="0" i="0" u="none" strike="noStrike" cap="none">
              <a:solidFill>
                <a:schemeClr val="dk1"/>
              </a:solidFill>
              <a:latin typeface="Trebuchet MS"/>
              <a:ea typeface="Trebuchet MS"/>
              <a:cs typeface="Trebuchet MS"/>
              <a:sym typeface="Trebuchet MS"/>
            </a:endParaRPr>
          </a:p>
        </p:txBody>
      </p:sp>
      <p:sp>
        <p:nvSpPr>
          <p:cNvPr id="235" name="Google Shape;235;p8"/>
          <p:cNvSpPr/>
          <p:nvPr/>
        </p:nvSpPr>
        <p:spPr>
          <a:xfrm>
            <a:off x="8215020" y="4288471"/>
            <a:ext cx="835361"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Personal care</a:t>
            </a:r>
            <a:endParaRPr sz="800" b="0" i="0" u="none" strike="noStrike" cap="none">
              <a:solidFill>
                <a:schemeClr val="dk1"/>
              </a:solidFill>
              <a:latin typeface="Trebuchet MS"/>
              <a:ea typeface="Trebuchet MS"/>
              <a:cs typeface="Trebuchet MS"/>
              <a:sym typeface="Trebuchet MS"/>
            </a:endParaRPr>
          </a:p>
        </p:txBody>
      </p:sp>
      <p:sp>
        <p:nvSpPr>
          <p:cNvPr id="236" name="Google Shape;236;p8"/>
          <p:cNvSpPr/>
          <p:nvPr/>
        </p:nvSpPr>
        <p:spPr>
          <a:xfrm>
            <a:off x="3573681" y="2505388"/>
            <a:ext cx="824400" cy="72000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Thrive</a:t>
            </a:r>
            <a:endParaRPr sz="800" b="0" i="0" u="none" strike="noStrike" cap="none">
              <a:solidFill>
                <a:schemeClr val="dk1"/>
              </a:solidFill>
              <a:latin typeface="Trebuchet MS"/>
              <a:ea typeface="Trebuchet MS"/>
              <a:cs typeface="Trebuchet MS"/>
              <a:sym typeface="Trebuchet MS"/>
            </a:endParaRPr>
          </a:p>
        </p:txBody>
      </p:sp>
      <p:sp>
        <p:nvSpPr>
          <p:cNvPr id="237" name="Google Shape;237;p8"/>
          <p:cNvSpPr/>
          <p:nvPr/>
        </p:nvSpPr>
        <p:spPr>
          <a:xfrm>
            <a:off x="2929861" y="1981912"/>
            <a:ext cx="824400" cy="720000"/>
          </a:xfrm>
          <a:prstGeom prst="hexagon">
            <a:avLst>
              <a:gd name="adj" fmla="val 25000"/>
              <a:gd name="vf" fmla="val 115470"/>
            </a:avLst>
          </a:prstGeom>
          <a:solidFill>
            <a:srgbClr val="FF0000"/>
          </a:solidFill>
          <a:ln w="9525" cap="flat" cmpd="sng">
            <a:solidFill>
              <a:srgbClr val="395E89"/>
            </a:solidFill>
            <a:prstDash val="dash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RSE&amp; SMSC &amp;</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British values</a:t>
            </a:r>
            <a:endParaRPr sz="800" b="0" i="0" u="none" strike="noStrike" cap="none">
              <a:solidFill>
                <a:schemeClr val="dk1"/>
              </a:solidFill>
              <a:latin typeface="Trebuchet MS"/>
              <a:ea typeface="Trebuchet MS"/>
              <a:cs typeface="Trebuchet MS"/>
              <a:sym typeface="Trebuchet MS"/>
            </a:endParaRPr>
          </a:p>
        </p:txBody>
      </p:sp>
      <p:sp>
        <p:nvSpPr>
          <p:cNvPr id="238" name="Google Shape;238;p8"/>
          <p:cNvSpPr/>
          <p:nvPr/>
        </p:nvSpPr>
        <p:spPr>
          <a:xfrm>
            <a:off x="3460750" y="5233800"/>
            <a:ext cx="951900" cy="720000"/>
          </a:xfrm>
          <a:prstGeom prst="hexagon">
            <a:avLst>
              <a:gd name="adj" fmla="val 25000"/>
              <a:gd name="vf" fmla="val 115470"/>
            </a:avLst>
          </a:prstGeom>
          <a:solidFill>
            <a:srgbClr val="8CB3E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a:solidFill>
                  <a:schemeClr val="dk1"/>
                </a:solidFill>
                <a:latin typeface="Trebuchet MS"/>
                <a:ea typeface="Trebuchet MS"/>
                <a:cs typeface="Trebuchet MS"/>
                <a:sym typeface="Trebuchet MS"/>
              </a:rPr>
              <a:t>Specialist</a:t>
            </a:r>
            <a:r>
              <a:rPr lang="en-GB" sz="800" b="0" i="0" u="none" strike="noStrike" cap="none">
                <a:solidFill>
                  <a:schemeClr val="dk1"/>
                </a:solidFill>
                <a:latin typeface="Trebuchet MS"/>
                <a:ea typeface="Trebuchet MS"/>
                <a:cs typeface="Trebuchet MS"/>
                <a:sym typeface="Trebuchet MS"/>
              </a:rPr>
              <a:t> OT input</a:t>
            </a:r>
            <a:endParaRPr sz="800" b="0" i="0" u="none" strike="noStrike" cap="none">
              <a:solidFill>
                <a:schemeClr val="dk1"/>
              </a:solidFill>
              <a:latin typeface="Trebuchet MS"/>
              <a:ea typeface="Trebuchet MS"/>
              <a:cs typeface="Trebuchet MS"/>
              <a:sym typeface="Trebuchet MS"/>
            </a:endParaRPr>
          </a:p>
        </p:txBody>
      </p:sp>
      <p:sp>
        <p:nvSpPr>
          <p:cNvPr id="239" name="Google Shape;239;p8"/>
          <p:cNvSpPr/>
          <p:nvPr/>
        </p:nvSpPr>
        <p:spPr>
          <a:xfrm>
            <a:off x="0" y="568"/>
            <a:ext cx="3333750" cy="1321197"/>
          </a:xfrm>
          <a:prstGeom prst="rect">
            <a:avLst/>
          </a:prstGeom>
          <a:solidFill>
            <a:srgbClr val="FFFF99"/>
          </a:solidFill>
          <a:ln w="9525" cap="flat" cmpd="sng">
            <a:solidFill>
              <a:srgbClr val="E36C0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Arial"/>
                <a:ea typeface="Arial"/>
                <a:cs typeface="Arial"/>
                <a:sym typeface="Arial"/>
              </a:rPr>
              <a:t>Areas</a:t>
            </a:r>
            <a:r>
              <a:rPr lang="en-GB" sz="1800" b="0" i="0" u="none" strike="noStrike" cap="none">
                <a:solidFill>
                  <a:schemeClr val="dk1"/>
                </a:solidFill>
                <a:latin typeface="Trebuchet MS"/>
                <a:ea typeface="Trebuchet MS"/>
                <a:cs typeface="Trebuchet MS"/>
                <a:sym typeface="Trebuchet MS"/>
              </a:rPr>
              <a:t> of learning</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PH+</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Functional Skills Curriculum </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KS3 and KS4</a:t>
            </a:r>
            <a:endParaRPr sz="1400" b="0" i="0" u="none" strike="noStrike" cap="none">
              <a:solidFill>
                <a:schemeClr val="dk1"/>
              </a:solidFill>
              <a:latin typeface="Arial"/>
              <a:ea typeface="Arial"/>
              <a:cs typeface="Arial"/>
              <a:sym typeface="Arial"/>
            </a:endParaRPr>
          </a:p>
        </p:txBody>
      </p:sp>
      <p:sp>
        <p:nvSpPr>
          <p:cNvPr id="240" name="Google Shape;240;p8"/>
          <p:cNvSpPr/>
          <p:nvPr/>
        </p:nvSpPr>
        <p:spPr>
          <a:xfrm>
            <a:off x="6231841" y="1368927"/>
            <a:ext cx="949652" cy="720080"/>
          </a:xfrm>
          <a:prstGeom prst="hexagon">
            <a:avLst>
              <a:gd name="adj" fmla="val 25000"/>
              <a:gd name="vf" fmla="val 115470"/>
            </a:avLst>
          </a:prstGeom>
          <a:solidFill>
            <a:schemeClr val="accent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Functional literacy </a:t>
            </a:r>
            <a:endParaRPr sz="1400" b="0" i="0" u="none" strike="noStrike" cap="none">
              <a:solidFill>
                <a:srgbClr val="000000"/>
              </a:solidFill>
              <a:latin typeface="Arial"/>
              <a:ea typeface="Arial"/>
              <a:cs typeface="Arial"/>
              <a:sym typeface="Arial"/>
            </a:endParaRPr>
          </a:p>
        </p:txBody>
      </p:sp>
      <p:sp>
        <p:nvSpPr>
          <p:cNvPr id="241" name="Google Shape;241;p8"/>
          <p:cNvSpPr/>
          <p:nvPr/>
        </p:nvSpPr>
        <p:spPr>
          <a:xfrm>
            <a:off x="6361795" y="4386242"/>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Knowledge of the world</a:t>
            </a:r>
            <a:endParaRPr sz="600" b="0" i="0" u="none" strike="noStrike" cap="none">
              <a:solidFill>
                <a:schemeClr val="dk1"/>
              </a:solidFill>
              <a:latin typeface="Trebuchet MS"/>
              <a:ea typeface="Trebuchet MS"/>
              <a:cs typeface="Trebuchet MS"/>
              <a:sym typeface="Trebuchet MS"/>
            </a:endParaRPr>
          </a:p>
        </p:txBody>
      </p:sp>
      <p:sp>
        <p:nvSpPr>
          <p:cNvPr id="242" name="Google Shape;242;p8"/>
          <p:cNvSpPr/>
          <p:nvPr/>
        </p:nvSpPr>
        <p:spPr>
          <a:xfrm>
            <a:off x="4935198" y="4431922"/>
            <a:ext cx="824367" cy="719151"/>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Music</a:t>
            </a:r>
            <a:endParaRPr sz="1400" b="0" i="0" u="none" strike="noStrike" cap="none">
              <a:solidFill>
                <a:srgbClr val="000000"/>
              </a:solidFill>
              <a:latin typeface="Arial"/>
              <a:ea typeface="Arial"/>
              <a:cs typeface="Arial"/>
              <a:sym typeface="Arial"/>
            </a:endParaRPr>
          </a:p>
        </p:txBody>
      </p:sp>
      <p:sp>
        <p:nvSpPr>
          <p:cNvPr id="243" name="Google Shape;243;p8"/>
          <p:cNvSpPr/>
          <p:nvPr/>
        </p:nvSpPr>
        <p:spPr>
          <a:xfrm>
            <a:off x="5617716" y="4840889"/>
            <a:ext cx="824400" cy="72000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Art</a:t>
            </a:r>
            <a:endParaRPr sz="1400" b="0" i="0" u="none" strike="noStrike" cap="none">
              <a:solidFill>
                <a:srgbClr val="000000"/>
              </a:solidFill>
              <a:latin typeface="Arial"/>
              <a:ea typeface="Arial"/>
              <a:cs typeface="Arial"/>
              <a:sym typeface="Arial"/>
            </a:endParaRPr>
          </a:p>
        </p:txBody>
      </p:sp>
      <p:sp>
        <p:nvSpPr>
          <p:cNvPr id="244" name="Google Shape;244;p8"/>
          <p:cNvSpPr/>
          <p:nvPr/>
        </p:nvSpPr>
        <p:spPr>
          <a:xfrm>
            <a:off x="3540549" y="4453799"/>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Hydro-</a:t>
            </a:r>
            <a:endParaRPr sz="7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therapy</a:t>
            </a:r>
            <a:r>
              <a:rPr lang="en-GB" sz="800" b="0" i="0" u="none" strike="noStrike" cap="none">
                <a:solidFill>
                  <a:schemeClr val="dk1"/>
                </a:solidFill>
                <a:latin typeface="Trebuchet MS"/>
                <a:ea typeface="Trebuchet MS"/>
                <a:cs typeface="Trebuchet MS"/>
                <a:sym typeface="Trebuchet MS"/>
              </a:rPr>
              <a:t> </a:t>
            </a:r>
            <a:endParaRPr sz="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9"/>
          <p:cNvSpPr/>
          <p:nvPr/>
        </p:nvSpPr>
        <p:spPr>
          <a:xfrm>
            <a:off x="5465455" y="2876495"/>
            <a:ext cx="1051409" cy="766374"/>
          </a:xfrm>
          <a:prstGeom prst="ellipse">
            <a:avLst/>
          </a:prstGeom>
          <a:solidFill>
            <a:srgbClr val="008000"/>
          </a:solidFill>
          <a:ln w="19050" cap="rnd"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Functional skills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Curriculum</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KS 5</a:t>
            </a:r>
            <a:endParaRPr sz="1400" b="0" i="0" u="none" strike="noStrike" cap="none">
              <a:solidFill>
                <a:srgbClr val="000000"/>
              </a:solidFill>
              <a:latin typeface="Arial"/>
              <a:ea typeface="Arial"/>
              <a:cs typeface="Arial"/>
              <a:sym typeface="Arial"/>
            </a:endParaRPr>
          </a:p>
        </p:txBody>
      </p:sp>
      <p:sp>
        <p:nvSpPr>
          <p:cNvPr id="250" name="Google Shape;250;p9"/>
          <p:cNvSpPr/>
          <p:nvPr/>
        </p:nvSpPr>
        <p:spPr>
          <a:xfrm>
            <a:off x="4545707" y="3450311"/>
            <a:ext cx="951901" cy="802511"/>
          </a:xfrm>
          <a:prstGeom prst="ellipse">
            <a:avLst/>
          </a:prstGeom>
          <a:solidFill>
            <a:srgbClr val="FFCC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Transition </a:t>
            </a:r>
            <a:endParaRPr sz="1400" b="0" i="0" u="none" strike="noStrike" cap="none">
              <a:solidFill>
                <a:srgbClr val="000000"/>
              </a:solidFill>
              <a:latin typeface="Arial"/>
              <a:ea typeface="Arial"/>
              <a:cs typeface="Arial"/>
              <a:sym typeface="Arial"/>
            </a:endParaRPr>
          </a:p>
        </p:txBody>
      </p:sp>
      <p:sp>
        <p:nvSpPr>
          <p:cNvPr id="251" name="Google Shape;251;p9"/>
          <p:cNvSpPr/>
          <p:nvPr/>
        </p:nvSpPr>
        <p:spPr>
          <a:xfrm>
            <a:off x="6535869" y="3476463"/>
            <a:ext cx="963602" cy="827622"/>
          </a:xfrm>
          <a:prstGeom prst="ellipse">
            <a:avLst/>
          </a:prstGeom>
          <a:solidFill>
            <a:srgbClr val="FABF8E"/>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Indepen-</a:t>
            </a:r>
            <a:endParaRPr sz="8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dence </a:t>
            </a:r>
            <a:endParaRPr sz="1400" b="0" i="0" u="none" strike="noStrike" cap="none">
              <a:solidFill>
                <a:srgbClr val="000000"/>
              </a:solidFill>
              <a:latin typeface="Arial"/>
              <a:ea typeface="Arial"/>
              <a:cs typeface="Arial"/>
              <a:sym typeface="Arial"/>
            </a:endParaRPr>
          </a:p>
        </p:txBody>
      </p:sp>
      <p:sp>
        <p:nvSpPr>
          <p:cNvPr id="252" name="Google Shape;252;p9"/>
          <p:cNvSpPr/>
          <p:nvPr/>
        </p:nvSpPr>
        <p:spPr>
          <a:xfrm>
            <a:off x="4495181" y="2373923"/>
            <a:ext cx="873156" cy="812817"/>
          </a:xfrm>
          <a:prstGeom prst="ellipse">
            <a:avLst/>
          </a:prstGeom>
          <a:solidFill>
            <a:srgbClr val="FF0000"/>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Relating and inter-</a:t>
            </a:r>
            <a:endParaRPr sz="9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900"/>
              <a:buFont typeface="Arial"/>
              <a:buNone/>
            </a:pPr>
            <a:r>
              <a:rPr lang="en-GB" sz="900" b="1" i="0" u="none" strike="noStrike" cap="none">
                <a:solidFill>
                  <a:schemeClr val="dk1"/>
                </a:solidFill>
                <a:latin typeface="Trebuchet MS"/>
                <a:ea typeface="Trebuchet MS"/>
                <a:cs typeface="Trebuchet MS"/>
                <a:sym typeface="Trebuchet MS"/>
              </a:rPr>
              <a:t>acting</a:t>
            </a:r>
            <a:endParaRPr sz="1400" b="0" i="0" u="none" strike="noStrike" cap="none">
              <a:solidFill>
                <a:srgbClr val="000000"/>
              </a:solidFill>
              <a:latin typeface="Arial"/>
              <a:ea typeface="Arial"/>
              <a:cs typeface="Arial"/>
              <a:sym typeface="Arial"/>
            </a:endParaRPr>
          </a:p>
        </p:txBody>
      </p:sp>
      <p:sp>
        <p:nvSpPr>
          <p:cNvPr id="253" name="Google Shape;253;p9"/>
          <p:cNvSpPr/>
          <p:nvPr/>
        </p:nvSpPr>
        <p:spPr>
          <a:xfrm>
            <a:off x="6683515" y="2477919"/>
            <a:ext cx="873395" cy="775015"/>
          </a:xfrm>
          <a:prstGeom prst="ellipse">
            <a:avLst/>
          </a:prstGeom>
          <a:solidFill>
            <a:srgbClr val="B2A0C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Learning and under-</a:t>
            </a:r>
            <a:endParaRPr sz="800" b="1"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standing </a:t>
            </a:r>
            <a:endParaRPr sz="800" b="1" i="0" u="none" strike="noStrike" cap="none">
              <a:solidFill>
                <a:schemeClr val="dk1"/>
              </a:solidFill>
              <a:latin typeface="Trebuchet MS"/>
              <a:ea typeface="Trebuchet MS"/>
              <a:cs typeface="Trebuchet MS"/>
              <a:sym typeface="Trebuchet MS"/>
            </a:endParaRPr>
          </a:p>
        </p:txBody>
      </p:sp>
      <p:sp>
        <p:nvSpPr>
          <p:cNvPr id="254" name="Google Shape;254;p9"/>
          <p:cNvSpPr/>
          <p:nvPr/>
        </p:nvSpPr>
        <p:spPr>
          <a:xfrm>
            <a:off x="5553945" y="3837817"/>
            <a:ext cx="951901" cy="849096"/>
          </a:xfrm>
          <a:prstGeom prst="ellipse">
            <a:avLst/>
          </a:prstGeom>
          <a:solidFill>
            <a:srgbClr val="93B3D7"/>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chemeClr val="dk1"/>
                </a:solidFill>
                <a:latin typeface="Trebuchet MS"/>
                <a:ea typeface="Trebuchet MS"/>
                <a:cs typeface="Trebuchet MS"/>
                <a:sym typeface="Trebuchet MS"/>
              </a:rPr>
              <a:t>Leisure and well being </a:t>
            </a:r>
            <a:endParaRPr sz="1400" b="0" i="0" u="none" strike="noStrike" cap="none">
              <a:solidFill>
                <a:srgbClr val="000000"/>
              </a:solidFill>
              <a:latin typeface="Arial"/>
              <a:ea typeface="Arial"/>
              <a:cs typeface="Arial"/>
              <a:sym typeface="Arial"/>
            </a:endParaRPr>
          </a:p>
        </p:txBody>
      </p:sp>
      <p:sp>
        <p:nvSpPr>
          <p:cNvPr id="255" name="Google Shape;255;p9"/>
          <p:cNvSpPr/>
          <p:nvPr/>
        </p:nvSpPr>
        <p:spPr>
          <a:xfrm>
            <a:off x="5503915" y="1808512"/>
            <a:ext cx="873311" cy="777514"/>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1400" b="0" i="0" u="none" strike="noStrike" cap="none">
              <a:solidFill>
                <a:srgbClr val="000000"/>
              </a:solidFill>
              <a:latin typeface="Arial"/>
              <a:ea typeface="Arial"/>
              <a:cs typeface="Arial"/>
              <a:sym typeface="Arial"/>
            </a:endParaRPr>
          </a:p>
        </p:txBody>
      </p:sp>
      <p:cxnSp>
        <p:nvCxnSpPr>
          <p:cNvPr id="256" name="Google Shape;256;p9"/>
          <p:cNvCxnSpPr/>
          <p:nvPr/>
        </p:nvCxnSpPr>
        <p:spPr>
          <a:xfrm rot="10800000">
            <a:off x="6008195" y="3565875"/>
            <a:ext cx="0" cy="295174"/>
          </a:xfrm>
          <a:prstGeom prst="straightConnector1">
            <a:avLst/>
          </a:prstGeom>
          <a:noFill/>
          <a:ln w="9525" cap="flat" cmpd="sng">
            <a:solidFill>
              <a:schemeClr val="dk1"/>
            </a:solidFill>
            <a:prstDash val="dash"/>
            <a:round/>
            <a:headEnd type="none" w="sm" len="sm"/>
            <a:tailEnd type="none" w="sm" len="sm"/>
          </a:ln>
        </p:spPr>
      </p:cxnSp>
      <p:cxnSp>
        <p:nvCxnSpPr>
          <p:cNvPr id="257" name="Google Shape;257;p9"/>
          <p:cNvCxnSpPr/>
          <p:nvPr/>
        </p:nvCxnSpPr>
        <p:spPr>
          <a:xfrm rot="10800000">
            <a:off x="6008195" y="2567825"/>
            <a:ext cx="0" cy="295174"/>
          </a:xfrm>
          <a:prstGeom prst="straightConnector1">
            <a:avLst/>
          </a:prstGeom>
          <a:noFill/>
          <a:ln w="9525" cap="flat" cmpd="sng">
            <a:solidFill>
              <a:schemeClr val="dk1"/>
            </a:solidFill>
            <a:prstDash val="dash"/>
            <a:round/>
            <a:headEnd type="none" w="sm" len="sm"/>
            <a:tailEnd type="none" w="sm" len="sm"/>
          </a:ln>
        </p:spPr>
      </p:cxnSp>
      <p:cxnSp>
        <p:nvCxnSpPr>
          <p:cNvPr id="258" name="Google Shape;258;p9"/>
          <p:cNvCxnSpPr/>
          <p:nvPr/>
        </p:nvCxnSpPr>
        <p:spPr>
          <a:xfrm rot="10800000">
            <a:off x="5368338" y="2924944"/>
            <a:ext cx="185428" cy="144016"/>
          </a:xfrm>
          <a:prstGeom prst="straightConnector1">
            <a:avLst/>
          </a:prstGeom>
          <a:noFill/>
          <a:ln w="9525" cap="flat" cmpd="sng">
            <a:solidFill>
              <a:schemeClr val="dk1"/>
            </a:solidFill>
            <a:prstDash val="dash"/>
            <a:round/>
            <a:headEnd type="none" w="sm" len="sm"/>
            <a:tailEnd type="none" w="sm" len="sm"/>
          </a:ln>
        </p:spPr>
      </p:cxnSp>
      <p:cxnSp>
        <p:nvCxnSpPr>
          <p:cNvPr id="259" name="Google Shape;259;p9"/>
          <p:cNvCxnSpPr/>
          <p:nvPr/>
        </p:nvCxnSpPr>
        <p:spPr>
          <a:xfrm rot="10800000" flipH="1">
            <a:off x="5415650" y="3450311"/>
            <a:ext cx="231271" cy="142661"/>
          </a:xfrm>
          <a:prstGeom prst="straightConnector1">
            <a:avLst/>
          </a:prstGeom>
          <a:noFill/>
          <a:ln w="9525" cap="flat" cmpd="sng">
            <a:solidFill>
              <a:schemeClr val="dk1"/>
            </a:solidFill>
            <a:prstDash val="dash"/>
            <a:round/>
            <a:headEnd type="none" w="sm" len="sm"/>
            <a:tailEnd type="none" w="sm" len="sm"/>
          </a:ln>
        </p:spPr>
      </p:cxnSp>
      <p:cxnSp>
        <p:nvCxnSpPr>
          <p:cNvPr id="260" name="Google Shape;260;p9"/>
          <p:cNvCxnSpPr/>
          <p:nvPr/>
        </p:nvCxnSpPr>
        <p:spPr>
          <a:xfrm rot="10800000" flipH="1">
            <a:off x="6427254" y="2996953"/>
            <a:ext cx="256169" cy="117779"/>
          </a:xfrm>
          <a:prstGeom prst="straightConnector1">
            <a:avLst/>
          </a:prstGeom>
          <a:noFill/>
          <a:ln w="9525" cap="flat" cmpd="sng">
            <a:solidFill>
              <a:schemeClr val="dk1"/>
            </a:solidFill>
            <a:prstDash val="dash"/>
            <a:round/>
            <a:headEnd type="none" w="sm" len="sm"/>
            <a:tailEnd type="none" w="sm" len="sm"/>
          </a:ln>
        </p:spPr>
      </p:cxnSp>
      <p:cxnSp>
        <p:nvCxnSpPr>
          <p:cNvPr id="261" name="Google Shape;261;p9"/>
          <p:cNvCxnSpPr/>
          <p:nvPr/>
        </p:nvCxnSpPr>
        <p:spPr>
          <a:xfrm rot="10800000">
            <a:off x="6417356" y="3437381"/>
            <a:ext cx="226470" cy="162918"/>
          </a:xfrm>
          <a:prstGeom prst="straightConnector1">
            <a:avLst/>
          </a:prstGeom>
          <a:noFill/>
          <a:ln w="9525" cap="flat" cmpd="sng">
            <a:solidFill>
              <a:schemeClr val="dk1"/>
            </a:solidFill>
            <a:prstDash val="dash"/>
            <a:round/>
            <a:headEnd type="none" w="sm" len="sm"/>
            <a:tailEnd type="none" w="sm" len="sm"/>
          </a:ln>
        </p:spPr>
      </p:cxnSp>
      <p:sp>
        <p:nvSpPr>
          <p:cNvPr id="262" name="Google Shape;262;p9"/>
          <p:cNvSpPr/>
          <p:nvPr/>
        </p:nvSpPr>
        <p:spPr>
          <a:xfrm>
            <a:off x="7306372" y="187609"/>
            <a:ext cx="824367" cy="720080"/>
          </a:xfrm>
          <a:prstGeom prst="hexagon">
            <a:avLst>
              <a:gd name="adj" fmla="val 25000"/>
              <a:gd name="vf" fmla="val 115470"/>
            </a:avLst>
          </a:prstGeom>
          <a:solidFill>
            <a:schemeClr val="accent3"/>
          </a:solidFill>
          <a:ln w="9525" cap="flat" cmpd="sng">
            <a:solidFill>
              <a:schemeClr val="dk1"/>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Functional Reading schemes and writing</a:t>
            </a:r>
            <a:endParaRPr sz="600" b="0" i="0" u="none" strike="noStrike" cap="none">
              <a:solidFill>
                <a:schemeClr val="dk1"/>
              </a:solidFill>
              <a:latin typeface="Trebuchet MS"/>
              <a:ea typeface="Trebuchet MS"/>
              <a:cs typeface="Trebuchet MS"/>
              <a:sym typeface="Trebuchet MS"/>
            </a:endParaRPr>
          </a:p>
        </p:txBody>
      </p:sp>
      <p:sp>
        <p:nvSpPr>
          <p:cNvPr id="263" name="Google Shape;263;p9"/>
          <p:cNvSpPr/>
          <p:nvPr/>
        </p:nvSpPr>
        <p:spPr>
          <a:xfrm>
            <a:off x="6516865" y="530493"/>
            <a:ext cx="887186" cy="720080"/>
          </a:xfrm>
          <a:prstGeom prst="hexagon">
            <a:avLst>
              <a:gd name="adj" fmla="val 25000"/>
              <a:gd name="vf" fmla="val 115470"/>
            </a:avLst>
          </a:prstGeom>
          <a:solidFill>
            <a:schemeClr val="accent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Communi-cation </a:t>
            </a:r>
            <a:endParaRPr sz="800" b="0" i="0" u="none" strike="noStrike" cap="none">
              <a:solidFill>
                <a:schemeClr val="dk1"/>
              </a:solidFill>
              <a:latin typeface="Trebuchet MS"/>
              <a:ea typeface="Trebuchet MS"/>
              <a:cs typeface="Trebuchet MS"/>
              <a:sym typeface="Trebuchet MS"/>
            </a:endParaRPr>
          </a:p>
        </p:txBody>
      </p:sp>
      <p:sp>
        <p:nvSpPr>
          <p:cNvPr id="264" name="Google Shape;264;p9"/>
          <p:cNvSpPr/>
          <p:nvPr/>
        </p:nvSpPr>
        <p:spPr>
          <a:xfrm>
            <a:off x="7557863" y="2066130"/>
            <a:ext cx="988942" cy="858814"/>
          </a:xfrm>
          <a:prstGeom prst="hexagon">
            <a:avLst>
              <a:gd name="adj" fmla="val 25000"/>
              <a:gd name="vf" fmla="val 115470"/>
            </a:avLst>
          </a:prstGeom>
          <a:solidFill>
            <a:srgbClr val="B2A0C7"/>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Functional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Numeracy </a:t>
            </a:r>
            <a:endParaRPr sz="800" b="0" i="0" u="none" strike="noStrike" cap="none">
              <a:solidFill>
                <a:schemeClr val="dk1"/>
              </a:solidFill>
              <a:latin typeface="Trebuchet MS"/>
              <a:ea typeface="Trebuchet MS"/>
              <a:cs typeface="Trebuchet MS"/>
              <a:sym typeface="Trebuchet MS"/>
            </a:endParaRPr>
          </a:p>
        </p:txBody>
      </p:sp>
      <p:sp>
        <p:nvSpPr>
          <p:cNvPr id="265" name="Google Shape;265;p9"/>
          <p:cNvSpPr/>
          <p:nvPr/>
        </p:nvSpPr>
        <p:spPr>
          <a:xfrm>
            <a:off x="8052334" y="3306106"/>
            <a:ext cx="904242" cy="847847"/>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Community skills</a:t>
            </a:r>
            <a:endParaRPr sz="600" b="0" i="0" u="none" strike="noStrike" cap="none">
              <a:solidFill>
                <a:schemeClr val="dk1"/>
              </a:solidFill>
              <a:latin typeface="Trebuchet MS"/>
              <a:ea typeface="Trebuchet MS"/>
              <a:cs typeface="Trebuchet MS"/>
              <a:sym typeface="Trebuchet MS"/>
            </a:endParaRPr>
          </a:p>
        </p:txBody>
      </p:sp>
      <p:sp>
        <p:nvSpPr>
          <p:cNvPr id="266" name="Google Shape;266;p9"/>
          <p:cNvSpPr/>
          <p:nvPr/>
        </p:nvSpPr>
        <p:spPr>
          <a:xfrm>
            <a:off x="7404050" y="3877888"/>
            <a:ext cx="824367"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Independent living skills</a:t>
            </a:r>
            <a:endParaRPr sz="600" b="0" i="0" u="none" strike="noStrike" cap="none">
              <a:solidFill>
                <a:schemeClr val="dk1"/>
              </a:solidFill>
              <a:latin typeface="Trebuchet MS"/>
              <a:ea typeface="Trebuchet MS"/>
              <a:cs typeface="Trebuchet MS"/>
              <a:sym typeface="Trebuchet MS"/>
            </a:endParaRPr>
          </a:p>
        </p:txBody>
      </p:sp>
      <p:sp>
        <p:nvSpPr>
          <p:cNvPr id="267" name="Google Shape;267;p9"/>
          <p:cNvSpPr/>
          <p:nvPr/>
        </p:nvSpPr>
        <p:spPr>
          <a:xfrm>
            <a:off x="4893168" y="4343191"/>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Hydro-</a:t>
            </a:r>
            <a:endParaRPr sz="700" b="0" i="0" u="none" strike="noStrike" cap="none">
              <a:solidFill>
                <a:schemeClr val="dk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therapy</a:t>
            </a:r>
            <a:r>
              <a:rPr lang="en-GB" sz="800" b="0" i="0" u="none" strike="noStrike" cap="none">
                <a:solidFill>
                  <a:schemeClr val="dk1"/>
                </a:solidFill>
                <a:latin typeface="Trebuchet MS"/>
                <a:ea typeface="Trebuchet MS"/>
                <a:cs typeface="Trebuchet MS"/>
                <a:sym typeface="Trebuchet MS"/>
              </a:rPr>
              <a:t> </a:t>
            </a:r>
            <a:endParaRPr sz="800" b="0" i="0" u="none" strike="noStrike" cap="none">
              <a:solidFill>
                <a:schemeClr val="dk1"/>
              </a:solidFill>
              <a:latin typeface="Trebuchet MS"/>
              <a:ea typeface="Trebuchet MS"/>
              <a:cs typeface="Trebuchet MS"/>
              <a:sym typeface="Trebuchet MS"/>
            </a:endParaRPr>
          </a:p>
        </p:txBody>
      </p:sp>
      <p:sp>
        <p:nvSpPr>
          <p:cNvPr id="268" name="Google Shape;268;p9"/>
          <p:cNvSpPr/>
          <p:nvPr/>
        </p:nvSpPr>
        <p:spPr>
          <a:xfrm>
            <a:off x="6369175" y="4373727"/>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RE</a:t>
            </a:r>
            <a:endParaRPr sz="800" b="0" i="0" u="none" strike="noStrike" cap="none">
              <a:solidFill>
                <a:schemeClr val="dk1"/>
              </a:solidFill>
              <a:latin typeface="Trebuchet MS"/>
              <a:ea typeface="Trebuchet MS"/>
              <a:cs typeface="Trebuchet MS"/>
              <a:sym typeface="Trebuchet MS"/>
            </a:endParaRPr>
          </a:p>
        </p:txBody>
      </p:sp>
      <p:sp>
        <p:nvSpPr>
          <p:cNvPr id="269" name="Google Shape;269;p9"/>
          <p:cNvSpPr/>
          <p:nvPr/>
        </p:nvSpPr>
        <p:spPr>
          <a:xfrm>
            <a:off x="8008871" y="546261"/>
            <a:ext cx="824367" cy="720080"/>
          </a:xfrm>
          <a:prstGeom prst="hexagon">
            <a:avLst>
              <a:gd name="adj" fmla="val 25000"/>
              <a:gd name="vf" fmla="val 115470"/>
            </a:avLst>
          </a:prstGeom>
          <a:solidFill>
            <a:schemeClr val="accent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r>
              <a:rPr lang="en-GB" sz="600" b="0" i="0" u="none" strike="noStrike" cap="none">
                <a:solidFill>
                  <a:schemeClr val="dk1"/>
                </a:solidFill>
                <a:latin typeface="Trebuchet MS"/>
                <a:ea typeface="Trebuchet MS"/>
                <a:cs typeface="Trebuchet MS"/>
                <a:sym typeface="Trebuchet MS"/>
              </a:rPr>
              <a:t>Specialist SALT input</a:t>
            </a:r>
            <a:endParaRPr sz="600" b="0" i="0" u="none" strike="noStrike" cap="none">
              <a:solidFill>
                <a:schemeClr val="dk1"/>
              </a:solidFill>
              <a:latin typeface="Trebuchet MS"/>
              <a:ea typeface="Trebuchet MS"/>
              <a:cs typeface="Trebuchet MS"/>
              <a:sym typeface="Trebuchet MS"/>
            </a:endParaRPr>
          </a:p>
        </p:txBody>
      </p:sp>
      <p:sp>
        <p:nvSpPr>
          <p:cNvPr id="270" name="Google Shape;270;p9"/>
          <p:cNvSpPr/>
          <p:nvPr/>
        </p:nvSpPr>
        <p:spPr>
          <a:xfrm rot="-5400000">
            <a:off x="6529124" y="2417785"/>
            <a:ext cx="432048" cy="7190014"/>
          </a:xfrm>
          <a:prstGeom prst="leftBrace">
            <a:avLst>
              <a:gd name="adj1" fmla="val 8333"/>
              <a:gd name="adj2" fmla="val 49420"/>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rebuchet MS"/>
              <a:ea typeface="Trebuchet MS"/>
              <a:cs typeface="Trebuchet MS"/>
              <a:sym typeface="Trebuchet MS"/>
            </a:endParaRPr>
          </a:p>
        </p:txBody>
      </p:sp>
      <p:sp>
        <p:nvSpPr>
          <p:cNvPr id="271" name="Google Shape;271;p9"/>
          <p:cNvSpPr txBox="1"/>
          <p:nvPr/>
        </p:nvSpPr>
        <p:spPr>
          <a:xfrm>
            <a:off x="3150150" y="6273776"/>
            <a:ext cx="68235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dk1"/>
                </a:solidFill>
                <a:latin typeface="Trebuchet MS"/>
                <a:ea typeface="Trebuchet MS"/>
                <a:cs typeface="Trebuchet MS"/>
                <a:sym typeface="Trebuchet MS"/>
              </a:rPr>
              <a:t>The topic themes draw together each aspect of the curriculum each term and provides a topic focus</a:t>
            </a:r>
            <a:endParaRPr sz="1100" b="0" i="0" u="none" strike="noStrike" cap="none">
              <a:solidFill>
                <a:schemeClr val="dk1"/>
              </a:solidFill>
              <a:latin typeface="Trebuchet MS"/>
              <a:ea typeface="Trebuchet MS"/>
              <a:cs typeface="Trebuchet MS"/>
              <a:sym typeface="Trebuchet MS"/>
            </a:endParaRPr>
          </a:p>
        </p:txBody>
      </p:sp>
      <p:sp>
        <p:nvSpPr>
          <p:cNvPr id="272" name="Google Shape;272;p9"/>
          <p:cNvSpPr/>
          <p:nvPr/>
        </p:nvSpPr>
        <p:spPr>
          <a:xfrm>
            <a:off x="8170265" y="4244017"/>
            <a:ext cx="835361"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Personal care</a:t>
            </a:r>
            <a:endParaRPr sz="800" b="0" i="0" u="none" strike="noStrike" cap="none">
              <a:solidFill>
                <a:schemeClr val="dk1"/>
              </a:solidFill>
              <a:latin typeface="Trebuchet MS"/>
              <a:ea typeface="Trebuchet MS"/>
              <a:cs typeface="Trebuchet MS"/>
              <a:sym typeface="Trebuchet MS"/>
            </a:endParaRPr>
          </a:p>
        </p:txBody>
      </p:sp>
      <p:sp>
        <p:nvSpPr>
          <p:cNvPr id="273" name="Google Shape;273;p9"/>
          <p:cNvSpPr/>
          <p:nvPr/>
        </p:nvSpPr>
        <p:spPr>
          <a:xfrm>
            <a:off x="3721294" y="2209976"/>
            <a:ext cx="824400" cy="720000"/>
          </a:xfrm>
          <a:prstGeom prst="hexagon">
            <a:avLst>
              <a:gd name="adj" fmla="val 25000"/>
              <a:gd name="vf" fmla="val 115470"/>
            </a:avLst>
          </a:prstGeom>
          <a:solidFill>
            <a:srgbClr val="FF0000"/>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Thrive</a:t>
            </a:r>
            <a:endParaRPr sz="800" b="0" i="0" u="none" strike="noStrike" cap="none">
              <a:solidFill>
                <a:schemeClr val="dk1"/>
              </a:solidFill>
              <a:latin typeface="Trebuchet MS"/>
              <a:ea typeface="Trebuchet MS"/>
              <a:cs typeface="Trebuchet MS"/>
              <a:sym typeface="Trebuchet MS"/>
            </a:endParaRPr>
          </a:p>
        </p:txBody>
      </p:sp>
      <p:sp>
        <p:nvSpPr>
          <p:cNvPr id="274" name="Google Shape;274;p9"/>
          <p:cNvSpPr/>
          <p:nvPr/>
        </p:nvSpPr>
        <p:spPr>
          <a:xfrm>
            <a:off x="3039705" y="1811288"/>
            <a:ext cx="824367" cy="720080"/>
          </a:xfrm>
          <a:prstGeom prst="hexagon">
            <a:avLst>
              <a:gd name="adj" fmla="val 25000"/>
              <a:gd name="vf" fmla="val 115470"/>
            </a:avLst>
          </a:prstGeom>
          <a:solidFill>
            <a:srgbClr val="FF0000"/>
          </a:solidFill>
          <a:ln w="9525" cap="flat" cmpd="sng">
            <a:solidFill>
              <a:srgbClr val="395E89"/>
            </a:solidFill>
            <a:prstDash val="dash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RS &amp; SMSC &amp;</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British values</a:t>
            </a:r>
            <a:endParaRPr sz="800" b="0" i="0" u="none" strike="noStrike" cap="none">
              <a:solidFill>
                <a:schemeClr val="dk1"/>
              </a:solidFill>
              <a:latin typeface="Trebuchet MS"/>
              <a:ea typeface="Trebuchet MS"/>
              <a:cs typeface="Trebuchet MS"/>
              <a:sym typeface="Trebuchet MS"/>
            </a:endParaRPr>
          </a:p>
        </p:txBody>
      </p:sp>
      <p:sp>
        <p:nvSpPr>
          <p:cNvPr id="275" name="Google Shape;275;p9"/>
          <p:cNvSpPr/>
          <p:nvPr/>
        </p:nvSpPr>
        <p:spPr>
          <a:xfrm>
            <a:off x="3417150" y="4373725"/>
            <a:ext cx="904200" cy="720000"/>
          </a:xfrm>
          <a:prstGeom prst="hexagon">
            <a:avLst>
              <a:gd name="adj" fmla="val 25000"/>
              <a:gd name="vf" fmla="val 115470"/>
            </a:avLst>
          </a:prstGeom>
          <a:solidFill>
            <a:srgbClr val="8CB3E3"/>
          </a:solidFill>
          <a:ln w="9525" cap="flat" cmpd="sng">
            <a:solidFill>
              <a:srgbClr val="395E89"/>
            </a:solidFill>
            <a:prstDash val="dash"/>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Specialist OT input</a:t>
            </a:r>
            <a:endParaRPr sz="800" b="0" i="0" u="none" strike="noStrike" cap="none">
              <a:solidFill>
                <a:schemeClr val="dk1"/>
              </a:solidFill>
              <a:latin typeface="Trebuchet MS"/>
              <a:ea typeface="Trebuchet MS"/>
              <a:cs typeface="Trebuchet MS"/>
              <a:sym typeface="Trebuchet MS"/>
            </a:endParaRPr>
          </a:p>
        </p:txBody>
      </p:sp>
      <p:sp>
        <p:nvSpPr>
          <p:cNvPr id="276" name="Google Shape;276;p9"/>
          <p:cNvSpPr/>
          <p:nvPr/>
        </p:nvSpPr>
        <p:spPr>
          <a:xfrm>
            <a:off x="4197290" y="4725452"/>
            <a:ext cx="824367" cy="720080"/>
          </a:xfrm>
          <a:prstGeom prst="hexagon">
            <a:avLst>
              <a:gd name="adj" fmla="val 25000"/>
              <a:gd name="vf" fmla="val 115470"/>
            </a:avLst>
          </a:prstGeom>
          <a:solidFill>
            <a:srgbClr val="8CB3E3"/>
          </a:solidFill>
          <a:ln w="9525" cap="flat" cmpd="sng">
            <a:solidFill>
              <a:srgbClr val="395E89"/>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Physical development</a:t>
            </a:r>
            <a:endParaRPr sz="800" b="0" i="0" u="none" strike="noStrike" cap="none">
              <a:solidFill>
                <a:schemeClr val="dk1"/>
              </a:solidFill>
              <a:latin typeface="Trebuchet MS"/>
              <a:ea typeface="Trebuchet MS"/>
              <a:cs typeface="Trebuchet MS"/>
              <a:sym typeface="Trebuchet MS"/>
            </a:endParaRPr>
          </a:p>
        </p:txBody>
      </p:sp>
      <p:sp>
        <p:nvSpPr>
          <p:cNvPr id="277" name="Google Shape;277;p9"/>
          <p:cNvSpPr/>
          <p:nvPr/>
        </p:nvSpPr>
        <p:spPr>
          <a:xfrm>
            <a:off x="8903941" y="3805502"/>
            <a:ext cx="824367"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Work experience </a:t>
            </a:r>
            <a:endParaRPr sz="800" b="0" i="0" u="none" strike="noStrike" cap="none">
              <a:solidFill>
                <a:schemeClr val="dk1"/>
              </a:solidFill>
              <a:latin typeface="Trebuchet MS"/>
              <a:ea typeface="Trebuchet MS"/>
              <a:cs typeface="Trebuchet MS"/>
              <a:sym typeface="Trebuchet MS"/>
            </a:endParaRPr>
          </a:p>
        </p:txBody>
      </p:sp>
      <p:sp>
        <p:nvSpPr>
          <p:cNvPr id="278" name="Google Shape;278;p9"/>
          <p:cNvSpPr/>
          <p:nvPr/>
        </p:nvSpPr>
        <p:spPr>
          <a:xfrm>
            <a:off x="-1" y="22283"/>
            <a:ext cx="3505001" cy="1228290"/>
          </a:xfrm>
          <a:prstGeom prst="rect">
            <a:avLst/>
          </a:prstGeom>
          <a:solidFill>
            <a:srgbClr val="FFFF99"/>
          </a:solidFill>
          <a:ln w="9525" cap="flat" cmpd="sng">
            <a:solidFill>
              <a:srgbClr val="E36C0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Areas of learning </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PH+</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Functional Skills Curriculum</a:t>
            </a: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Trebuchet MS"/>
                <a:ea typeface="Trebuchet MS"/>
                <a:cs typeface="Trebuchet MS"/>
                <a:sym typeface="Trebuchet MS"/>
              </a:rPr>
              <a:t>KS5 </a:t>
            </a:r>
            <a:endParaRPr sz="1400" b="0" i="0" u="none" strike="noStrike" cap="none">
              <a:solidFill>
                <a:schemeClr val="dk1"/>
              </a:solidFill>
              <a:latin typeface="Arial"/>
              <a:ea typeface="Arial"/>
              <a:cs typeface="Arial"/>
              <a:sym typeface="Arial"/>
            </a:endParaRPr>
          </a:p>
        </p:txBody>
      </p:sp>
      <p:sp>
        <p:nvSpPr>
          <p:cNvPr id="279" name="Google Shape;279;p9"/>
          <p:cNvSpPr/>
          <p:nvPr/>
        </p:nvSpPr>
        <p:spPr>
          <a:xfrm>
            <a:off x="6256341" y="1295920"/>
            <a:ext cx="1050031" cy="914044"/>
          </a:xfrm>
          <a:prstGeom prst="hexagon">
            <a:avLst>
              <a:gd name="adj" fmla="val 25000"/>
              <a:gd name="vf" fmla="val 115470"/>
            </a:avLst>
          </a:prstGeom>
          <a:solidFill>
            <a:schemeClr val="accent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Functional literacy </a:t>
            </a:r>
            <a:endParaRPr sz="1400" b="0" i="0" u="none" strike="noStrike" cap="none">
              <a:solidFill>
                <a:srgbClr val="000000"/>
              </a:solidFill>
              <a:latin typeface="Arial"/>
              <a:ea typeface="Arial"/>
              <a:cs typeface="Arial"/>
              <a:sym typeface="Arial"/>
            </a:endParaRPr>
          </a:p>
        </p:txBody>
      </p:sp>
      <p:sp>
        <p:nvSpPr>
          <p:cNvPr id="280" name="Google Shape;280;p9"/>
          <p:cNvSpPr/>
          <p:nvPr/>
        </p:nvSpPr>
        <p:spPr>
          <a:xfrm>
            <a:off x="4899091" y="5111428"/>
            <a:ext cx="860579"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00"/>
              <a:buFont typeface="Arial"/>
              <a:buNone/>
            </a:pPr>
            <a:r>
              <a:rPr lang="en-GB" sz="700" b="0" i="0" u="none" strike="noStrike" cap="none">
                <a:solidFill>
                  <a:schemeClr val="dk1"/>
                </a:solidFill>
                <a:latin typeface="Trebuchet MS"/>
                <a:ea typeface="Trebuchet MS"/>
                <a:cs typeface="Trebuchet MS"/>
                <a:sym typeface="Trebuchet MS"/>
              </a:rPr>
              <a:t>Physical wellbeing</a:t>
            </a:r>
            <a:r>
              <a:rPr lang="en-GB" sz="800" b="0" i="0" u="none" strike="noStrike" cap="none">
                <a:solidFill>
                  <a:schemeClr val="dk1"/>
                </a:solidFill>
                <a:latin typeface="Trebuchet MS"/>
                <a:ea typeface="Trebuchet MS"/>
                <a:cs typeface="Trebuchet MS"/>
                <a:sym typeface="Trebuchet MS"/>
              </a:rPr>
              <a:t> </a:t>
            </a:r>
            <a:endParaRPr sz="800" b="0" i="0" u="none" strike="noStrike" cap="none">
              <a:solidFill>
                <a:schemeClr val="dk1"/>
              </a:solidFill>
              <a:latin typeface="Trebuchet MS"/>
              <a:ea typeface="Trebuchet MS"/>
              <a:cs typeface="Trebuchet MS"/>
              <a:sym typeface="Trebuchet MS"/>
            </a:endParaRPr>
          </a:p>
        </p:txBody>
      </p:sp>
      <p:sp>
        <p:nvSpPr>
          <p:cNvPr id="281" name="Google Shape;281;p9"/>
          <p:cNvSpPr/>
          <p:nvPr/>
        </p:nvSpPr>
        <p:spPr>
          <a:xfrm>
            <a:off x="5673297" y="4735363"/>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Music</a:t>
            </a:r>
            <a:endParaRPr sz="800" b="0" i="0" u="none" strike="noStrike" cap="none">
              <a:solidFill>
                <a:schemeClr val="dk1"/>
              </a:solidFill>
              <a:latin typeface="Trebuchet MS"/>
              <a:ea typeface="Trebuchet MS"/>
              <a:cs typeface="Trebuchet MS"/>
              <a:sym typeface="Trebuchet MS"/>
            </a:endParaRPr>
          </a:p>
        </p:txBody>
      </p:sp>
      <p:sp>
        <p:nvSpPr>
          <p:cNvPr id="282" name="Google Shape;282;p9"/>
          <p:cNvSpPr/>
          <p:nvPr/>
        </p:nvSpPr>
        <p:spPr>
          <a:xfrm>
            <a:off x="6358424" y="5140360"/>
            <a:ext cx="824367" cy="720080"/>
          </a:xfrm>
          <a:prstGeom prst="hexagon">
            <a:avLst>
              <a:gd name="adj" fmla="val 25000"/>
              <a:gd name="vf" fmla="val 115470"/>
            </a:avLst>
          </a:prstGeom>
          <a:solidFill>
            <a:srgbClr val="8CB3E3"/>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Creative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Development (Art)</a:t>
            </a:r>
            <a:endParaRPr sz="800" b="0" i="0" u="none" strike="noStrike" cap="none">
              <a:solidFill>
                <a:schemeClr val="dk1"/>
              </a:solidFill>
              <a:latin typeface="Trebuchet MS"/>
              <a:ea typeface="Trebuchet MS"/>
              <a:cs typeface="Trebuchet MS"/>
              <a:sym typeface="Trebuchet MS"/>
            </a:endParaRPr>
          </a:p>
        </p:txBody>
      </p:sp>
      <p:sp>
        <p:nvSpPr>
          <p:cNvPr id="283" name="Google Shape;283;p9"/>
          <p:cNvSpPr/>
          <p:nvPr/>
        </p:nvSpPr>
        <p:spPr>
          <a:xfrm>
            <a:off x="8930309" y="4622040"/>
            <a:ext cx="835361" cy="720080"/>
          </a:xfrm>
          <a:prstGeom prst="hexagon">
            <a:avLst>
              <a:gd name="adj" fmla="val 25000"/>
              <a:gd name="vf" fmla="val 115470"/>
            </a:avLst>
          </a:prstGeom>
          <a:solidFill>
            <a:srgbClr val="FABF8E"/>
          </a:solidFill>
          <a:ln w="9525"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0" i="0" u="none" strike="noStrike" cap="none">
                <a:solidFill>
                  <a:schemeClr val="dk1"/>
                </a:solidFill>
                <a:latin typeface="Trebuchet MS"/>
                <a:ea typeface="Trebuchet MS"/>
                <a:cs typeface="Trebuchet MS"/>
                <a:sym typeface="Trebuchet MS"/>
              </a:rPr>
              <a:t>Cooking</a:t>
            </a:r>
            <a:endParaRPr sz="800" b="0" i="0" u="none" strike="noStrike" cap="none">
              <a:solidFill>
                <a:schemeClr val="dk1"/>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name="Facet">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2692</Words>
  <Application>Microsoft Office PowerPoint</Application>
  <PresentationFormat>Widescreen</PresentationFormat>
  <Paragraphs>636</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Noto Sans Symbols</vt:lpstr>
      <vt:lpstr>Trebuchet MS</vt:lpstr>
      <vt:lpstr>Facet</vt:lpstr>
      <vt:lpstr>Curriculum Organisation  and Structure </vt:lpstr>
      <vt:lpstr>PHHS Curriculum </vt:lpstr>
      <vt:lpstr>PowerPoint Presentation</vt:lpstr>
      <vt:lpstr>PowerPoint Presentation</vt:lpstr>
      <vt:lpstr>PowerPoint Presentation</vt:lpstr>
      <vt:lpstr>PowerPoint Presentation</vt:lpstr>
      <vt:lpstr>Pathway 1: PH+ Functional Skills Curriculum </vt:lpstr>
      <vt:lpstr>PowerPoint Presentation</vt:lpstr>
      <vt:lpstr>PowerPoint Presentation</vt:lpstr>
      <vt:lpstr>Pathway 2: Semi-Formal Curriculum </vt:lpstr>
      <vt:lpstr>PowerPoint Presentation</vt:lpstr>
      <vt:lpstr>PowerPoint Presentation</vt:lpstr>
      <vt:lpstr>Pathway 3: Formal Curriculum </vt:lpstr>
      <vt:lpstr>PowerPoint Presentation</vt:lpstr>
      <vt:lpstr>PowerPoint Presentation</vt:lpstr>
      <vt:lpstr>PowerPoint Presentation</vt:lpstr>
      <vt:lpstr>Impact: Basket of indicators </vt:lpstr>
      <vt:lpstr>Impact- Measure of success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Organisation  and Structure </dc:title>
  <dc:creator>Claudette De Aguiar</dc:creator>
  <cp:lastModifiedBy>Staff - Claudette De Aguiar</cp:lastModifiedBy>
  <cp:revision>3</cp:revision>
  <cp:lastPrinted>2022-06-07T09:13:13Z</cp:lastPrinted>
  <dcterms:created xsi:type="dcterms:W3CDTF">2021-02-07T11:16:17Z</dcterms:created>
  <dcterms:modified xsi:type="dcterms:W3CDTF">2022-06-07T11:02:37Z</dcterms:modified>
</cp:coreProperties>
</file>